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80" r:id="rId4"/>
    <p:sldId id="281" r:id="rId5"/>
    <p:sldId id="294" r:id="rId6"/>
    <p:sldId id="289" r:id="rId7"/>
    <p:sldId id="290" r:id="rId8"/>
    <p:sldId id="291" r:id="rId9"/>
    <p:sldId id="292" r:id="rId10"/>
    <p:sldId id="257" r:id="rId11"/>
    <p:sldId id="258" r:id="rId12"/>
    <p:sldId id="259" r:id="rId13"/>
    <p:sldId id="260" r:id="rId14"/>
    <p:sldId id="261" r:id="rId15"/>
    <p:sldId id="262" r:id="rId16"/>
    <p:sldId id="263" r:id="rId17"/>
    <p:sldId id="264" r:id="rId18"/>
    <p:sldId id="265" r:id="rId19"/>
    <p:sldId id="266" r:id="rId20"/>
    <p:sldId id="267" r:id="rId21"/>
    <p:sldId id="269" r:id="rId22"/>
    <p:sldId id="270" r:id="rId23"/>
    <p:sldId id="271" r:id="rId24"/>
    <p:sldId id="272" r:id="rId25"/>
    <p:sldId id="273" r:id="rId26"/>
    <p:sldId id="274" r:id="rId27"/>
    <p:sldId id="275" r:id="rId28"/>
    <p:sldId id="276" r:id="rId29"/>
    <p:sldId id="277" r:id="rId30"/>
    <p:sldId id="278" r:id="rId31"/>
    <p:sldId id="279" r:id="rId32"/>
    <p:sldId id="293" r:id="rId33"/>
    <p:sldId id="296" r:id="rId34"/>
    <p:sldId id="295" r:id="rId35"/>
    <p:sldId id="282" r:id="rId36"/>
    <p:sldId id="283" r:id="rId37"/>
    <p:sldId id="284" r:id="rId38"/>
    <p:sldId id="285" r:id="rId39"/>
    <p:sldId id="286" r:id="rId40"/>
    <p:sldId id="287"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0"/>
    <a:srgbClr val="FDF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36" autoAdjust="0"/>
    <p:restoredTop sz="94660"/>
  </p:normalViewPr>
  <p:slideViewPr>
    <p:cSldViewPr snapToGrid="0">
      <p:cViewPr varScale="1">
        <p:scale>
          <a:sx n="110" d="100"/>
          <a:sy n="110" d="100"/>
        </p:scale>
        <p:origin x="1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71CEA31-581A-4683-A43F-C41FEE193401}" type="datetimeFigureOut">
              <a:rPr lang="en-AU" smtClean="0"/>
              <a:t>28/08/2020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127190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1CEA31-581A-4683-A43F-C41FEE193401}" type="datetimeFigureOut">
              <a:rPr lang="en-AU" smtClean="0"/>
              <a:t>28/08/2020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486726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1CEA31-581A-4683-A43F-C41FEE193401}" type="datetimeFigureOut">
              <a:rPr lang="en-AU" smtClean="0"/>
              <a:t>28/08/2020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974318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71CEA31-581A-4683-A43F-C41FEE193401}" type="datetimeFigureOut">
              <a:rPr lang="en-AU" smtClean="0"/>
              <a:t>28/08/2020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07936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1CEA31-581A-4683-A43F-C41FEE193401}" type="datetimeFigureOut">
              <a:rPr lang="en-AU" smtClean="0"/>
              <a:t>28/08/2020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93097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71CEA31-581A-4683-A43F-C41FEE193401}" type="datetimeFigureOut">
              <a:rPr lang="en-AU" smtClean="0"/>
              <a:t>28/08/2020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198657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171CEA31-581A-4683-A43F-C41FEE193401}" type="datetimeFigureOut">
              <a:rPr lang="en-AU" smtClean="0"/>
              <a:t>28/08/2020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54210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171CEA31-581A-4683-A43F-C41FEE193401}" type="datetimeFigureOut">
              <a:rPr lang="en-AU" smtClean="0"/>
              <a:t>28/08/2020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158437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CEA31-581A-4683-A43F-C41FEE193401}" type="datetimeFigureOut">
              <a:rPr lang="en-AU" smtClean="0"/>
              <a:t>28/08/2020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264321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1CEA31-581A-4683-A43F-C41FEE193401}" type="datetimeFigureOut">
              <a:rPr lang="en-AU" smtClean="0"/>
              <a:t>28/08/2020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115844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1CEA31-581A-4683-A43F-C41FEE193401}" type="datetimeFigureOut">
              <a:rPr lang="en-AU" smtClean="0"/>
              <a:t>28/08/2020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8F6B9B0-4DD9-4327-9FFD-412C52B7E73E}" type="slidenum">
              <a:rPr lang="en-AU" smtClean="0"/>
              <a:t>‹#›</a:t>
            </a:fld>
            <a:endParaRPr lang="en-AU"/>
          </a:p>
        </p:txBody>
      </p:sp>
    </p:spTree>
    <p:extLst>
      <p:ext uri="{BB962C8B-B14F-4D97-AF65-F5344CB8AC3E}">
        <p14:creationId xmlns:p14="http://schemas.microsoft.com/office/powerpoint/2010/main" val="71326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CEA31-581A-4683-A43F-C41FEE193401}" type="datetimeFigureOut">
              <a:rPr lang="en-AU" smtClean="0"/>
              <a:t>28/08/2020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6B9B0-4DD9-4327-9FFD-412C52B7E73E}" type="slidenum">
              <a:rPr lang="en-AU" smtClean="0"/>
              <a:t>‹#›</a:t>
            </a:fld>
            <a:endParaRPr lang="en-AU"/>
          </a:p>
        </p:txBody>
      </p:sp>
    </p:spTree>
    <p:extLst>
      <p:ext uri="{BB962C8B-B14F-4D97-AF65-F5344CB8AC3E}">
        <p14:creationId xmlns:p14="http://schemas.microsoft.com/office/powerpoint/2010/main" val="2005958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hyperlink" Target="https://fonts.google.com/specimen/McLaren"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nationalunitygovernment.org/pdf/aboriginal-australia-map.pdf"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www.kasei.ac.jp/library/kiyou/2001/13.YOKOSE.pdf" TargetMode="External"/><Relationship Id="rId4" Type="http://schemas.openxmlformats.org/officeDocument/2006/relationships/hyperlink" Target="https://en.wikipedia.org/wiki/List_of_English_words_of_Australian_Aboriginal_origi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Guugu_Yimithirr_language"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lickr.com/photos/7457894@N04/7952529194"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creativecommons.org/licenses/by-nc-sa/2.0/" TargetMode="External"/><Relationship Id="rId4" Type="http://schemas.openxmlformats.org/officeDocument/2006/relationships/hyperlink" Target="https://www.flickr.com/photos/7457894@N04"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Acacia_harpophylla" TargetMode="External"/><Relationship Id="rId3" Type="http://schemas.openxmlformats.org/officeDocument/2006/relationships/hyperlink" Target="https://en.wikipedia.org/wiki/Gamilaraay" TargetMode="External"/><Relationship Id="rId7" Type="http://schemas.openxmlformats.org/officeDocument/2006/relationships/hyperlink" Target="https://creativecommons.org/licenses/by/2.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flickr.com/photos/31031835@N08" TargetMode="External"/><Relationship Id="rId11" Type="http://schemas.openxmlformats.org/officeDocument/2006/relationships/hyperlink" Target="https://creativecommons.org/licenses/by-nc-sa/2.0/" TargetMode="External"/><Relationship Id="rId5" Type="http://schemas.openxmlformats.org/officeDocument/2006/relationships/hyperlink" Target="https://www.flickr.com/photos/31031835@N08/10301606615" TargetMode="External"/><Relationship Id="rId10" Type="http://schemas.openxmlformats.org/officeDocument/2006/relationships/hyperlink" Target="https://www.flickr.com/photos/78742710@N08" TargetMode="External"/><Relationship Id="rId4" Type="http://schemas.openxmlformats.org/officeDocument/2006/relationships/hyperlink" Target="https://en.wikipedia.org/wiki/Macrotis" TargetMode="External"/><Relationship Id="rId9" Type="http://schemas.openxmlformats.org/officeDocument/2006/relationships/hyperlink" Target="https://www.flickr.com/photos/78742710@N08/36677623133"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Eucalyptus_coolabah" TargetMode="External"/><Relationship Id="rId3" Type="http://schemas.openxmlformats.org/officeDocument/2006/relationships/hyperlink" Target="https://en.wikipedia.org/wiki/Bunyip" TargetMode="External"/><Relationship Id="rId7" Type="http://schemas.openxmlformats.org/officeDocument/2006/relationships/hyperlink" Target="https://creativecommons.org/licenses/by-nc/2.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flickr.com/photos/16520061@N08" TargetMode="External"/><Relationship Id="rId11" Type="http://schemas.openxmlformats.org/officeDocument/2006/relationships/hyperlink" Target="https://creativecommons.org/licenses/by-nd/2.0/" TargetMode="External"/><Relationship Id="rId5" Type="http://schemas.openxmlformats.org/officeDocument/2006/relationships/hyperlink" Target="https://www.flickr.com/photos/16520061@N08/10624653743" TargetMode="External"/><Relationship Id="rId10" Type="http://schemas.openxmlformats.org/officeDocument/2006/relationships/hyperlink" Target="https://www.flickr.com/photos/30606801@N02" TargetMode="External"/><Relationship Id="rId4" Type="http://schemas.openxmlformats.org/officeDocument/2006/relationships/hyperlink" Target="http://search.slv.vic.gov.au/MAIN:SLV_VOYAGER1770161" TargetMode="External"/><Relationship Id="rId9" Type="http://schemas.openxmlformats.org/officeDocument/2006/relationships/hyperlink" Target="https://www.flickr.com/photos/30606801@N02/1396192028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flickr.com/photos/49828152@N00/9331002593" TargetMode="External"/><Relationship Id="rId13" Type="http://schemas.openxmlformats.org/officeDocument/2006/relationships/hyperlink" Target="https://creativecommons.org/licenses/by/2.0/" TargetMode="External"/><Relationship Id="rId3" Type="http://schemas.openxmlformats.org/officeDocument/2006/relationships/hyperlink" Target="https://www.flickr.com/photos/27115610@N02/2746017759" TargetMode="External"/><Relationship Id="rId7" Type="http://schemas.openxmlformats.org/officeDocument/2006/relationships/hyperlink" Target="https://incubator.wikimedia.org/wiki/Wp/nys/Djerap_(Birds)" TargetMode="External"/><Relationship Id="rId12" Type="http://schemas.openxmlformats.org/officeDocument/2006/relationships/hyperlink" Target="https://www.flickr.com/photos/79382895@N08"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en.wikipedia.org/wiki/Galah" TargetMode="External"/><Relationship Id="rId11" Type="http://schemas.openxmlformats.org/officeDocument/2006/relationships/hyperlink" Target="https://www.flickr.com/photos/79382895@N08/7533691460" TargetMode="External"/><Relationship Id="rId5" Type="http://schemas.openxmlformats.org/officeDocument/2006/relationships/hyperlink" Target="https://creativecommons.org/licenses/by-nc-nd/2.0/" TargetMode="External"/><Relationship Id="rId10" Type="http://schemas.openxmlformats.org/officeDocument/2006/relationships/hyperlink" Target="https://creativecommons.org/licenses/by-nc-sa/2.0/" TargetMode="External"/><Relationship Id="rId4" Type="http://schemas.openxmlformats.org/officeDocument/2006/relationships/hyperlink" Target="https://www.flickr.com/photos/27115610@N02" TargetMode="External"/><Relationship Id="rId9" Type="http://schemas.openxmlformats.org/officeDocument/2006/relationships/hyperlink" Target="https://www.flickr.com/photos/49828152@N00"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flickr.com/photos/68924180@N00/1808992968" TargetMode="External"/><Relationship Id="rId3" Type="http://schemas.openxmlformats.org/officeDocument/2006/relationships/hyperlink" Target="https://en.wikipedia.org/wiki/Acacia_cambagei" TargetMode="External"/><Relationship Id="rId7" Type="http://schemas.openxmlformats.org/officeDocument/2006/relationships/hyperlink" Target="https://www.cherneesutton.com.au/pages/gidyea-or-gidgee-tre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11" Type="http://schemas.openxmlformats.org/officeDocument/2006/relationships/hyperlink" Target="https://slll.cass.anu.edu.au/centres/andc/meanings-origins/y" TargetMode="External"/><Relationship Id="rId5" Type="http://schemas.openxmlformats.org/officeDocument/2006/relationships/hyperlink" Target="https://www.flickr.com/photos/127994275@N08" TargetMode="External"/><Relationship Id="rId10" Type="http://schemas.openxmlformats.org/officeDocument/2006/relationships/hyperlink" Target="https://creativecommons.org/licenses/by-nc-sa/2.0/" TargetMode="External"/><Relationship Id="rId4" Type="http://schemas.openxmlformats.org/officeDocument/2006/relationships/hyperlink" Target="https://www.flickr.com/photos/127994275@N08/20047523768" TargetMode="External"/><Relationship Id="rId9" Type="http://schemas.openxmlformats.org/officeDocument/2006/relationships/hyperlink" Target="https://www.flickr.com/photos/68924180@N00"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NhX3WQEkraW3VHPyup8jk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ctrTitle"/>
          </p:nvPr>
        </p:nvSpPr>
        <p:spPr>
          <a:xfrm>
            <a:off x="628650" y="2989263"/>
            <a:ext cx="10915650" cy="2387600"/>
          </a:xfrm>
        </p:spPr>
        <p:txBody>
          <a:bodyPr>
            <a:noAutofit/>
          </a:bodyPr>
          <a:lstStyle/>
          <a:p>
            <a:r>
              <a:rPr lang="en-AU" sz="8800" dirty="0">
                <a:latin typeface="McLaren" panose="02000503000000020004" pitchFamily="2" charset="0"/>
              </a:rPr>
              <a:t>Aboriginal Australian Words and their Etymology</a:t>
            </a:r>
          </a:p>
        </p:txBody>
      </p:sp>
      <p:sp>
        <p:nvSpPr>
          <p:cNvPr id="3" name="Subtitle 2"/>
          <p:cNvSpPr>
            <a:spLocks noGrp="1"/>
          </p:cNvSpPr>
          <p:nvPr>
            <p:ph type="subTitle" idx="1"/>
          </p:nvPr>
        </p:nvSpPr>
        <p:spPr>
          <a:xfrm>
            <a:off x="-1" y="6387676"/>
            <a:ext cx="5475515" cy="950912"/>
          </a:xfrm>
        </p:spPr>
        <p:txBody>
          <a:bodyPr>
            <a:normAutofit/>
          </a:bodyPr>
          <a:lstStyle/>
          <a:p>
            <a:pPr algn="r"/>
            <a:r>
              <a:rPr lang="en-AU" sz="2000" dirty="0">
                <a:hlinkClick r:id="rId3"/>
              </a:rPr>
              <a:t>https://creativecommons.org/licenses/by-nc/4.0/</a:t>
            </a:r>
            <a:endParaRPr lang="en-AU" sz="2000" dirty="0">
              <a:latin typeface="McLaren" panose="02000503000000020004" pitchFamily="2" charset="0"/>
            </a:endParaRPr>
          </a:p>
        </p:txBody>
      </p:sp>
      <p:pic>
        <p:nvPicPr>
          <p:cNvPr id="1026" name="Picture 2" descr="Creative Commons Lic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49" y="5491220"/>
            <a:ext cx="2361057" cy="831736"/>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2873597" y="5847500"/>
            <a:ext cx="9144000" cy="95091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2000" dirty="0">
                <a:latin typeface="McLaren" panose="02000503000000020004" pitchFamily="2" charset="0"/>
              </a:rPr>
              <a:t>Mr Leslie &amp; the students from Room 14</a:t>
            </a:r>
          </a:p>
          <a:p>
            <a:pPr algn="r"/>
            <a:r>
              <a:rPr lang="en-AU" sz="2000" dirty="0">
                <a:latin typeface="McLaren" panose="02000503000000020004" pitchFamily="2" charset="0"/>
              </a:rPr>
              <a:t>Ashfield Primary School</a:t>
            </a:r>
          </a:p>
          <a:p>
            <a:pPr algn="r"/>
            <a:r>
              <a:rPr lang="en-AU" sz="2000" dirty="0">
                <a:latin typeface="McLaren" panose="02000503000000020004" pitchFamily="2" charset="0"/>
              </a:rPr>
              <a:t>© Department of Education, Western Australia </a:t>
            </a:r>
          </a:p>
        </p:txBody>
      </p:sp>
    </p:spTree>
    <p:extLst>
      <p:ext uri="{BB962C8B-B14F-4D97-AF65-F5344CB8AC3E}">
        <p14:creationId xmlns:p14="http://schemas.microsoft.com/office/powerpoint/2010/main" val="225767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Barramundi</a:t>
            </a:r>
          </a:p>
        </p:txBody>
      </p:sp>
      <p:sp>
        <p:nvSpPr>
          <p:cNvPr id="3" name="Content Placeholder 2"/>
          <p:cNvSpPr>
            <a:spLocks noGrp="1"/>
          </p:cNvSpPr>
          <p:nvPr>
            <p:ph idx="1"/>
          </p:nvPr>
        </p:nvSpPr>
        <p:spPr>
          <a:xfrm>
            <a:off x="838200" y="2068512"/>
            <a:ext cx="5488459" cy="4351338"/>
          </a:xfrm>
          <a:solidFill>
            <a:schemeClr val="tx1"/>
          </a:solidFill>
          <a:ln w="76200">
            <a:solidFill>
              <a:srgbClr val="FE0000"/>
            </a:solidFill>
          </a:ln>
        </p:spPr>
        <p:txBody>
          <a:bodyPr>
            <a:normAutofit lnSpcReduction="10000"/>
          </a:bodyPr>
          <a:lstStyle/>
          <a:p>
            <a:pPr marL="0" inden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Darumbal</a:t>
            </a:r>
            <a:endParaRPr lang="en-AU" sz="2400" dirty="0">
              <a:solidFill>
                <a:schemeClr val="bg1"/>
              </a:solidFill>
              <a:latin typeface="McLaren" panose="02000503000000020004" pitchFamily="2" charset="0"/>
            </a:endParaRP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Australia: </a:t>
            </a:r>
          </a:p>
          <a:p>
            <a:pPr marL="0" indent="0">
              <a:buNone/>
            </a:pPr>
            <a:r>
              <a:rPr lang="en-AU" sz="2400" dirty="0">
                <a:solidFill>
                  <a:schemeClr val="bg1"/>
                </a:solidFill>
                <a:latin typeface="McLaren" panose="02000503000000020004" pitchFamily="2" charset="0"/>
              </a:rPr>
              <a:t>Rockhampton, Queensland</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None/>
            </a:pPr>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speech: Common noun, animal. </a:t>
            </a:r>
          </a:p>
        </p:txBody>
      </p:sp>
      <p:pic>
        <p:nvPicPr>
          <p:cNvPr id="6" name="Picture 5"/>
          <p:cNvPicPr>
            <a:picLocks noChangeAspect="1"/>
          </p:cNvPicPr>
          <p:nvPr/>
        </p:nvPicPr>
        <p:blipFill rotWithShape="1">
          <a:blip r:embed="rId3"/>
          <a:srcRect l="25238" t="34075" r="45357" b="24867"/>
          <a:stretch/>
        </p:blipFill>
        <p:spPr>
          <a:xfrm>
            <a:off x="7101114" y="3279191"/>
            <a:ext cx="4252686" cy="3340165"/>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1114" y="199505"/>
            <a:ext cx="4079259" cy="2880180"/>
          </a:xfrm>
          <a:prstGeom prst="rect">
            <a:avLst/>
          </a:prstGeom>
        </p:spPr>
      </p:pic>
    </p:spTree>
    <p:extLst>
      <p:ext uri="{BB962C8B-B14F-4D97-AF65-F5344CB8AC3E}">
        <p14:creationId xmlns:p14="http://schemas.microsoft.com/office/powerpoint/2010/main" val="350018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Bilby</a:t>
            </a:r>
          </a:p>
        </p:txBody>
      </p:sp>
      <p:sp>
        <p:nvSpPr>
          <p:cNvPr id="6" name="Content Placeholder 2"/>
          <p:cNvSpPr>
            <a:spLocks noGrp="1"/>
          </p:cNvSpPr>
          <p:nvPr>
            <p:ph idx="1"/>
          </p:nvPr>
        </p:nvSpPr>
        <p:spPr>
          <a:xfrm>
            <a:off x="838200" y="2068512"/>
            <a:ext cx="5488459" cy="4351338"/>
          </a:xfrm>
          <a:solidFill>
            <a:schemeClr val="tx1"/>
          </a:solidFill>
          <a:ln w="76200">
            <a:solidFill>
              <a:srgbClr val="FE0000"/>
            </a:solidFill>
          </a:ln>
        </p:spPr>
        <p:txBody>
          <a:bodyPr>
            <a:normAutofit lnSpcReduction="10000"/>
          </a:bodyPr>
          <a:lstStyle/>
          <a:p>
            <a:pPr marL="0" inden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None/>
            </a:pPr>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speech: common noun, animal.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747" y="323489"/>
            <a:ext cx="5165753" cy="3105511"/>
          </a:xfrm>
          <a:prstGeom prst="rect">
            <a:avLst/>
          </a:prstGeom>
        </p:spPr>
      </p:pic>
      <p:pic>
        <p:nvPicPr>
          <p:cNvPr id="8" name="Picture 7"/>
          <p:cNvPicPr>
            <a:picLocks noChangeAspect="1"/>
          </p:cNvPicPr>
          <p:nvPr/>
        </p:nvPicPr>
        <p:blipFill rotWithShape="1">
          <a:blip r:embed="rId4"/>
          <a:srcRect l="36817" t="42182" r="26773" b="17333"/>
          <a:stretch/>
        </p:blipFill>
        <p:spPr>
          <a:xfrm>
            <a:off x="7293446" y="3643398"/>
            <a:ext cx="4438997" cy="2776452"/>
          </a:xfrm>
          <a:prstGeom prst="rect">
            <a:avLst/>
          </a:prstGeom>
          <a:ln>
            <a:noFill/>
          </a:ln>
          <a:effectLst>
            <a:softEdge rad="112500"/>
          </a:effectLst>
        </p:spPr>
      </p:pic>
    </p:spTree>
    <p:extLst>
      <p:ext uri="{BB962C8B-B14F-4D97-AF65-F5344CB8AC3E}">
        <p14:creationId xmlns:p14="http://schemas.microsoft.com/office/powerpoint/2010/main" val="112196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Bindii</a:t>
            </a:r>
          </a:p>
        </p:txBody>
      </p:sp>
      <p:sp>
        <p:nvSpPr>
          <p:cNvPr id="6" name="Content Placeholder 2"/>
          <p:cNvSpPr>
            <a:spLocks noGrp="1"/>
          </p:cNvSpPr>
          <p:nvPr>
            <p:ph idx="1"/>
          </p:nvPr>
        </p:nvSpPr>
        <p:spPr>
          <a:xfrm>
            <a:off x="838200" y="2068512"/>
            <a:ext cx="5488459" cy="4351338"/>
          </a:xfrm>
          <a:solidFill>
            <a:schemeClr val="tx1"/>
          </a:solidFill>
          <a:ln w="76200">
            <a:solidFill>
              <a:srgbClr val="FE0000"/>
            </a:solidFill>
          </a:ln>
        </p:spPr>
        <p:txBody>
          <a:bodyPr>
            <a:normAutofit fontScale="92500"/>
          </a:bodyPr>
          <a:lstStyle/>
          <a:p>
            <a:pPr marL="0" inden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uncertain if there is an alternative.</a:t>
            </a:r>
          </a:p>
          <a:p>
            <a:pPr marL="0" indent="0">
              <a:buNone/>
            </a:pPr>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speech: common noun, plant.</a:t>
            </a:r>
          </a:p>
        </p:txBody>
      </p:sp>
      <p:pic>
        <p:nvPicPr>
          <p:cNvPr id="7" name="Picture 6"/>
          <p:cNvPicPr>
            <a:picLocks noChangeAspect="1"/>
          </p:cNvPicPr>
          <p:nvPr/>
        </p:nvPicPr>
        <p:blipFill rotWithShape="1">
          <a:blip r:embed="rId3"/>
          <a:srcRect l="36817" t="42182" r="26773" b="17333"/>
          <a:stretch/>
        </p:blipFill>
        <p:spPr>
          <a:xfrm>
            <a:off x="7293446" y="3643398"/>
            <a:ext cx="4438997" cy="277645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940" y="271013"/>
            <a:ext cx="4838007" cy="3226913"/>
          </a:xfrm>
          <a:prstGeom prst="rect">
            <a:avLst/>
          </a:prstGeom>
        </p:spPr>
      </p:pic>
    </p:spTree>
    <p:extLst>
      <p:ext uri="{BB962C8B-B14F-4D97-AF65-F5344CB8AC3E}">
        <p14:creationId xmlns:p14="http://schemas.microsoft.com/office/powerpoint/2010/main" val="209367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Bogong</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Dhudhuroa</a:t>
            </a:r>
            <a:r>
              <a:rPr lang="en-AU" sz="2400" dirty="0">
                <a:solidFill>
                  <a:schemeClr val="bg1"/>
                </a:solidFill>
                <a:latin typeface="McLaren" panose="02000503000000020004" pitchFamily="2" charset="0"/>
              </a:rPr>
              <a:t> (</a:t>
            </a:r>
            <a:r>
              <a:rPr lang="en-AU" sz="2400" dirty="0" err="1">
                <a:solidFill>
                  <a:schemeClr val="bg1"/>
                </a:solidFill>
                <a:latin typeface="McLaren" panose="02000503000000020004" pitchFamily="2" charset="0"/>
              </a:rPr>
              <a:t>Ngarigu</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ACT, Victoria &amp; New South Wales</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uncertain if there is an alternative.</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a:t>
            </a:r>
          </a:p>
        </p:txBody>
      </p:sp>
      <p:pic>
        <p:nvPicPr>
          <p:cNvPr id="7" name="Picture 6"/>
          <p:cNvPicPr>
            <a:picLocks noChangeAspect="1"/>
          </p:cNvPicPr>
          <p:nvPr/>
        </p:nvPicPr>
        <p:blipFill rotWithShape="1">
          <a:blip r:embed="rId3"/>
          <a:srcRect l="34091" t="42667" r="42182" b="20485"/>
          <a:stretch/>
        </p:blipFill>
        <p:spPr>
          <a:xfrm>
            <a:off x="7414953" y="3080399"/>
            <a:ext cx="4086462" cy="35697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1800" y="163245"/>
            <a:ext cx="4189615" cy="2794440"/>
          </a:xfrm>
          <a:prstGeom prst="rect">
            <a:avLst/>
          </a:prstGeom>
        </p:spPr>
      </p:pic>
    </p:spTree>
    <p:extLst>
      <p:ext uri="{BB962C8B-B14F-4D97-AF65-F5344CB8AC3E}">
        <p14:creationId xmlns:p14="http://schemas.microsoft.com/office/powerpoint/2010/main" val="3213309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Taipan</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Wik-Mungkan</a:t>
            </a:r>
            <a:r>
              <a:rPr lang="en-AU" sz="2400" dirty="0">
                <a:solidFill>
                  <a:schemeClr val="bg1"/>
                </a:solidFill>
                <a:latin typeface="McLaren" panose="02000503000000020004" pitchFamily="2" charset="0"/>
              </a:rPr>
              <a:t> people.</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Queensland.</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132" y="365125"/>
            <a:ext cx="3906982" cy="2605926"/>
          </a:xfrm>
          <a:prstGeom prst="rect">
            <a:avLst/>
          </a:prstGeom>
        </p:spPr>
      </p:pic>
      <p:pic>
        <p:nvPicPr>
          <p:cNvPr id="8" name="Picture 7"/>
          <p:cNvPicPr>
            <a:picLocks noChangeAspect="1"/>
          </p:cNvPicPr>
          <p:nvPr/>
        </p:nvPicPr>
        <p:blipFill rotWithShape="1">
          <a:blip r:embed="rId4"/>
          <a:srcRect l="30409" t="24727" r="34955" b="33818"/>
          <a:stretch/>
        </p:blipFill>
        <p:spPr>
          <a:xfrm>
            <a:off x="7212190" y="3429000"/>
            <a:ext cx="4222866" cy="2842953"/>
          </a:xfrm>
          <a:prstGeom prst="rect">
            <a:avLst/>
          </a:prstGeom>
        </p:spPr>
      </p:pic>
    </p:spTree>
    <p:extLst>
      <p:ext uri="{BB962C8B-B14F-4D97-AF65-F5344CB8AC3E}">
        <p14:creationId xmlns:p14="http://schemas.microsoft.com/office/powerpoint/2010/main" val="737854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Brigalow</a:t>
            </a:r>
          </a:p>
        </p:txBody>
      </p:sp>
      <p:sp>
        <p:nvSpPr>
          <p:cNvPr id="7" name="Content Placeholder 2"/>
          <p:cNvSpPr>
            <a:spLocks noGrp="1"/>
          </p:cNvSpPr>
          <p:nvPr>
            <p:ph idx="1"/>
          </p:nvPr>
        </p:nvSpPr>
        <p:spPr>
          <a:xfrm>
            <a:off x="838200" y="2068512"/>
            <a:ext cx="5488459" cy="4351338"/>
          </a:xfrm>
          <a:solidFill>
            <a:schemeClr val="tx1"/>
          </a:solidFill>
          <a:ln w="76200">
            <a:solidFill>
              <a:srgbClr val="FE0000"/>
            </a:solidFill>
          </a:ln>
        </p:spPr>
        <p:txBody>
          <a:bodyPr>
            <a:normAutofit lnSpcReduction="10000"/>
          </a:bodyPr>
          <a:lstStyle/>
          <a:p>
            <a:pPr marL="0" inden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None/>
            </a:pPr>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speech: common noun, plant. </a:t>
            </a:r>
          </a:p>
        </p:txBody>
      </p:sp>
      <p:pic>
        <p:nvPicPr>
          <p:cNvPr id="8" name="Picture 7"/>
          <p:cNvPicPr>
            <a:picLocks noChangeAspect="1"/>
          </p:cNvPicPr>
          <p:nvPr/>
        </p:nvPicPr>
        <p:blipFill rotWithShape="1">
          <a:blip r:embed="rId3"/>
          <a:srcRect l="36817" t="42182" r="26773" b="17333"/>
          <a:stretch/>
        </p:blipFill>
        <p:spPr>
          <a:xfrm>
            <a:off x="7293446" y="3643398"/>
            <a:ext cx="4438997" cy="2776452"/>
          </a:xfrm>
          <a:prstGeom prst="rect">
            <a:avLst/>
          </a:prstGeom>
          <a:ln>
            <a:noFill/>
          </a:ln>
          <a:effectLst>
            <a:softEdge rad="11250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937096" y="-145521"/>
            <a:ext cx="3063876" cy="4085168"/>
          </a:xfrm>
          <a:prstGeom prst="rect">
            <a:avLst/>
          </a:prstGeom>
        </p:spPr>
      </p:pic>
    </p:spTree>
    <p:extLst>
      <p:ext uri="{BB962C8B-B14F-4D97-AF65-F5344CB8AC3E}">
        <p14:creationId xmlns:p14="http://schemas.microsoft.com/office/powerpoint/2010/main" val="112096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Brolga</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endParaRPr lang="en-AU" sz="2400" dirty="0">
              <a:solidFill>
                <a:schemeClr val="bg1"/>
              </a:solidFill>
              <a:latin typeface="McLaren" panose="02000503000000020004" pitchFamily="2" charset="0"/>
            </a:endParaRP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a:t>
            </a:r>
            <a:r>
              <a:rPr lang="en-AU" sz="2400" dirty="0" err="1">
                <a:solidFill>
                  <a:schemeClr val="bg1"/>
                </a:solidFill>
                <a:latin typeface="McLaren" panose="02000503000000020004" pitchFamily="2" charset="0"/>
              </a:rPr>
              <a:t>burralga</a:t>
            </a:r>
            <a:endParaRPr lang="en-AU" sz="2400" dirty="0">
              <a:solidFill>
                <a:schemeClr val="bg1"/>
              </a:solidFill>
              <a:latin typeface="McLaren" panose="02000503000000020004" pitchFamily="2" charset="0"/>
            </a:endParaRP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 </a:t>
            </a:r>
          </a:p>
        </p:txBody>
      </p:sp>
      <p:pic>
        <p:nvPicPr>
          <p:cNvPr id="7" name="Picture 6"/>
          <p:cNvPicPr>
            <a:picLocks noChangeAspect="1"/>
          </p:cNvPicPr>
          <p:nvPr/>
        </p:nvPicPr>
        <p:blipFill rotWithShape="1">
          <a:blip r:embed="rId3"/>
          <a:srcRect l="36817" t="42182" r="26773" b="17333"/>
          <a:stretch/>
        </p:blipFill>
        <p:spPr>
          <a:xfrm>
            <a:off x="7293446" y="3643398"/>
            <a:ext cx="4438997" cy="2776452"/>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622" y="285704"/>
            <a:ext cx="4712643" cy="3143296"/>
          </a:xfrm>
          <a:prstGeom prst="rect">
            <a:avLst/>
          </a:prstGeom>
        </p:spPr>
      </p:pic>
    </p:spTree>
    <p:extLst>
      <p:ext uri="{BB962C8B-B14F-4D97-AF65-F5344CB8AC3E}">
        <p14:creationId xmlns:p14="http://schemas.microsoft.com/office/powerpoint/2010/main" val="102994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Budgerigar</a:t>
            </a:r>
          </a:p>
        </p:txBody>
      </p:sp>
      <p:sp>
        <p:nvSpPr>
          <p:cNvPr id="7"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uncertain.</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 </a:t>
            </a:r>
          </a:p>
        </p:txBody>
      </p:sp>
      <p:pic>
        <p:nvPicPr>
          <p:cNvPr id="8" name="Picture 7"/>
          <p:cNvPicPr>
            <a:picLocks noChangeAspect="1"/>
          </p:cNvPicPr>
          <p:nvPr/>
        </p:nvPicPr>
        <p:blipFill rotWithShape="1">
          <a:blip r:embed="rId3"/>
          <a:srcRect l="36817" t="42182" r="26773" b="17333"/>
          <a:stretch/>
        </p:blipFill>
        <p:spPr>
          <a:xfrm>
            <a:off x="6737033" y="3075709"/>
            <a:ext cx="5027649" cy="3144635"/>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433" y="257149"/>
            <a:ext cx="5294851" cy="2321668"/>
          </a:xfrm>
          <a:prstGeom prst="rect">
            <a:avLst/>
          </a:prstGeom>
        </p:spPr>
      </p:pic>
    </p:spTree>
    <p:extLst>
      <p:ext uri="{BB962C8B-B14F-4D97-AF65-F5344CB8AC3E}">
        <p14:creationId xmlns:p14="http://schemas.microsoft.com/office/powerpoint/2010/main" val="227284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Bunyip</a:t>
            </a:r>
          </a:p>
        </p:txBody>
      </p:sp>
      <p:sp>
        <p:nvSpPr>
          <p:cNvPr id="7"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Wemba-Wemba</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Victoria.</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n/a.</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mythical creature.</a:t>
            </a:r>
          </a:p>
        </p:txBody>
      </p:sp>
      <p:pic>
        <p:nvPicPr>
          <p:cNvPr id="8" name="Picture 7"/>
          <p:cNvPicPr>
            <a:picLocks noChangeAspect="1"/>
          </p:cNvPicPr>
          <p:nvPr/>
        </p:nvPicPr>
        <p:blipFill rotWithShape="1">
          <a:blip r:embed="rId3"/>
          <a:srcRect l="27136" t="34182" r="44091" b="34545"/>
          <a:stretch/>
        </p:blipFill>
        <p:spPr>
          <a:xfrm>
            <a:off x="6783184" y="3290641"/>
            <a:ext cx="5118317" cy="3129209"/>
          </a:xfrm>
          <a:prstGeom prst="rect">
            <a:avLst/>
          </a:prstGeom>
        </p:spPr>
      </p:pic>
      <p:pic>
        <p:nvPicPr>
          <p:cNvPr id="2050" name="Picture 2" descr="Bunyip 18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404" y="248747"/>
            <a:ext cx="2793392" cy="402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16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err="1">
                <a:solidFill>
                  <a:schemeClr val="bg1"/>
                </a:solidFill>
                <a:latin typeface="McLaren" panose="02000503000000020004" pitchFamily="2" charset="0"/>
              </a:rPr>
              <a:t>Burdardu</a:t>
            </a:r>
            <a:endParaRPr lang="en-AU" sz="6000" dirty="0">
              <a:solidFill>
                <a:schemeClr val="bg1"/>
              </a:solidFill>
              <a:latin typeface="McLaren" panose="02000503000000020004" pitchFamily="2" charset="0"/>
            </a:endParaRPr>
          </a:p>
        </p:txBody>
      </p:sp>
      <p:sp>
        <p:nvSpPr>
          <p:cNvPr id="7"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Marra</a:t>
            </a:r>
            <a:r>
              <a:rPr lang="en-AU" sz="2400" dirty="0">
                <a:solidFill>
                  <a:schemeClr val="bg1"/>
                </a:solidFill>
                <a:latin typeface="McLaren" panose="02000503000000020004" pitchFamily="2" charset="0"/>
              </a:rPr>
              <a:t> (uncertain).</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Northern Territory.</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a:t>
            </a:r>
          </a:p>
        </p:txBody>
      </p:sp>
      <p:pic>
        <p:nvPicPr>
          <p:cNvPr id="8" name="Picture 7"/>
          <p:cNvPicPr>
            <a:picLocks noChangeAspect="1"/>
          </p:cNvPicPr>
          <p:nvPr/>
        </p:nvPicPr>
        <p:blipFill rotWithShape="1">
          <a:blip r:embed="rId3"/>
          <a:srcRect l="28227" t="33455" r="41637" b="18303"/>
          <a:stretch/>
        </p:blipFill>
        <p:spPr>
          <a:xfrm>
            <a:off x="7486510" y="3111384"/>
            <a:ext cx="3674227" cy="3308466"/>
          </a:xfrm>
          <a:prstGeom prst="rect">
            <a:avLst/>
          </a:prstGeom>
        </p:spPr>
      </p:pic>
      <p:pic>
        <p:nvPicPr>
          <p:cNvPr id="3074" name="Picture 2" descr="Santalum lanceolatum t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800" y="172373"/>
            <a:ext cx="20955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7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ctrTitle"/>
          </p:nvPr>
        </p:nvSpPr>
        <p:spPr>
          <a:xfrm>
            <a:off x="638175" y="2361775"/>
            <a:ext cx="10915650" cy="2134450"/>
          </a:xfrm>
        </p:spPr>
        <p:txBody>
          <a:bodyPr>
            <a:noAutofit/>
          </a:bodyPr>
          <a:lstStyle/>
          <a:p>
            <a:r>
              <a:rPr lang="en-AU" sz="4400" dirty="0">
                <a:latin typeface="McLaren" panose="02000503000000020004" pitchFamily="2" charset="0"/>
              </a:rPr>
              <a:t>PowerPoint is best viewed with the font ‘McLaren’. This font can be freely downloaded from </a:t>
            </a:r>
            <a:r>
              <a:rPr lang="en-AU" sz="4400" dirty="0">
                <a:latin typeface="McLaren" panose="02000503000000020004" pitchFamily="2" charset="0"/>
                <a:hlinkClick r:id="rId3"/>
              </a:rPr>
              <a:t>Google Fonts</a:t>
            </a:r>
            <a:endParaRPr lang="en-AU" sz="4400" dirty="0">
              <a:latin typeface="McLaren" panose="02000503000000020004" pitchFamily="2" charset="0"/>
            </a:endParaRPr>
          </a:p>
        </p:txBody>
      </p:sp>
    </p:spTree>
    <p:extLst>
      <p:ext uri="{BB962C8B-B14F-4D97-AF65-F5344CB8AC3E}">
        <p14:creationId xmlns:p14="http://schemas.microsoft.com/office/powerpoint/2010/main" val="1908889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Coolabah</a:t>
            </a:r>
          </a:p>
        </p:txBody>
      </p:sp>
      <p:pic>
        <p:nvPicPr>
          <p:cNvPr id="7" name="Picture 6"/>
          <p:cNvPicPr>
            <a:picLocks noChangeAspect="1"/>
          </p:cNvPicPr>
          <p:nvPr/>
        </p:nvPicPr>
        <p:blipFill rotWithShape="1">
          <a:blip r:embed="rId3"/>
          <a:srcRect l="36817" t="42182" r="26773" b="17333"/>
          <a:stretch/>
        </p:blipFill>
        <p:spPr>
          <a:xfrm>
            <a:off x="6737032" y="3515301"/>
            <a:ext cx="5027649" cy="3144635"/>
          </a:xfrm>
          <a:prstGeom prst="rect">
            <a:avLst/>
          </a:prstGeom>
          <a:ln>
            <a:noFill/>
          </a:ln>
          <a:effectLst>
            <a:softEdge rad="112500"/>
          </a:effectLst>
        </p:spPr>
      </p:pic>
      <p:sp>
        <p:nvSpPr>
          <p:cNvPr id="8"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375" y="365124"/>
            <a:ext cx="4564961" cy="3035877"/>
          </a:xfrm>
          <a:prstGeom prst="rect">
            <a:avLst/>
          </a:prstGeom>
        </p:spPr>
      </p:pic>
    </p:spTree>
    <p:extLst>
      <p:ext uri="{BB962C8B-B14F-4D97-AF65-F5344CB8AC3E}">
        <p14:creationId xmlns:p14="http://schemas.microsoft.com/office/powerpoint/2010/main" val="4143626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Dingo</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Dharug</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Yokine.</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  </a:t>
            </a:r>
          </a:p>
        </p:txBody>
      </p:sp>
      <p:pic>
        <p:nvPicPr>
          <p:cNvPr id="7" name="Picture 6"/>
          <p:cNvPicPr>
            <a:picLocks noChangeAspect="1"/>
          </p:cNvPicPr>
          <p:nvPr/>
        </p:nvPicPr>
        <p:blipFill rotWithShape="1">
          <a:blip r:embed="rId3"/>
          <a:srcRect l="32500" t="43240" r="36719" b="27921"/>
          <a:stretch/>
        </p:blipFill>
        <p:spPr>
          <a:xfrm>
            <a:off x="6740249" y="3886200"/>
            <a:ext cx="4807572" cy="25336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3364" y="365125"/>
            <a:ext cx="4341341" cy="3256006"/>
          </a:xfrm>
          <a:prstGeom prst="rect">
            <a:avLst/>
          </a:prstGeom>
        </p:spPr>
      </p:pic>
    </p:spTree>
    <p:extLst>
      <p:ext uri="{BB962C8B-B14F-4D97-AF65-F5344CB8AC3E}">
        <p14:creationId xmlns:p14="http://schemas.microsoft.com/office/powerpoint/2010/main" val="1713420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Galah</a:t>
            </a:r>
          </a:p>
        </p:txBody>
      </p:sp>
      <p:sp>
        <p:nvSpPr>
          <p:cNvPr id="7" name="Content Placeholder 2"/>
          <p:cNvSpPr>
            <a:spLocks noGrp="1"/>
          </p:cNvSpPr>
          <p:nvPr>
            <p:ph idx="1"/>
          </p:nvPr>
        </p:nvSpPr>
        <p:spPr>
          <a:xfrm>
            <a:off x="838200" y="2068512"/>
            <a:ext cx="5488459" cy="4351338"/>
          </a:xfrm>
          <a:solidFill>
            <a:schemeClr val="tx1"/>
          </a:solidFill>
          <a:ln w="76200">
            <a:solidFill>
              <a:srgbClr val="FE0000"/>
            </a:solidFill>
          </a:ln>
        </p:spPr>
        <p:txBody>
          <a:bodyPr>
            <a:normAutofit lnSpcReduction="10000"/>
          </a:bodyPr>
          <a:lstStyle/>
          <a:p>
            <a:pPr marL="0" inden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Gamilaraay</a:t>
            </a:r>
            <a:r>
              <a:rPr lang="en-AU" sz="2400" dirty="0">
                <a:solidFill>
                  <a:schemeClr val="bg1"/>
                </a:solidFill>
                <a:latin typeface="McLaren" panose="02000503000000020004" pitchFamily="2" charset="0"/>
              </a:rPr>
              <a:t>.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Australia: New South Wales &amp; Queensland. </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a:t>
            </a:r>
            <a:r>
              <a:rPr lang="en-AU" sz="2400" dirty="0" err="1">
                <a:solidFill>
                  <a:schemeClr val="bg1"/>
                </a:solidFill>
                <a:latin typeface="McLaren" panose="02000503000000020004" pitchFamily="2" charset="0"/>
              </a:rPr>
              <a:t>Djakal-Ngakal</a:t>
            </a:r>
            <a:r>
              <a:rPr lang="en-AU" sz="2400" dirty="0">
                <a:solidFill>
                  <a:schemeClr val="bg1"/>
                </a:solidFill>
                <a:latin typeface="McLaren" panose="02000503000000020004" pitchFamily="2" charset="0"/>
              </a:rPr>
              <a:t>.</a:t>
            </a:r>
          </a:p>
          <a:p>
            <a:pPr marL="0" indent="0">
              <a:buNone/>
            </a:pPr>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Part of speech: common noun, animal.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468" y="328613"/>
            <a:ext cx="4648311" cy="3100387"/>
          </a:xfrm>
          <a:prstGeom prst="rect">
            <a:avLst/>
          </a:prstGeom>
        </p:spPr>
      </p:pic>
      <p:pic>
        <p:nvPicPr>
          <p:cNvPr id="9" name="Picture 8"/>
          <p:cNvPicPr>
            <a:picLocks noChangeAspect="1"/>
          </p:cNvPicPr>
          <p:nvPr/>
        </p:nvPicPr>
        <p:blipFill rotWithShape="1">
          <a:blip r:embed="rId4"/>
          <a:srcRect l="36817" t="42182" r="26773" b="17333"/>
          <a:stretch/>
        </p:blipFill>
        <p:spPr>
          <a:xfrm>
            <a:off x="6737032" y="3515301"/>
            <a:ext cx="5027649" cy="3144635"/>
          </a:xfrm>
          <a:prstGeom prst="rect">
            <a:avLst/>
          </a:prstGeom>
          <a:ln>
            <a:noFill/>
          </a:ln>
          <a:effectLst>
            <a:softEdge rad="112500"/>
          </a:effectLst>
        </p:spPr>
      </p:pic>
    </p:spTree>
    <p:extLst>
      <p:ext uri="{BB962C8B-B14F-4D97-AF65-F5344CB8AC3E}">
        <p14:creationId xmlns:p14="http://schemas.microsoft.com/office/powerpoint/2010/main" val="438239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Gang-gang</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Wiradjuri.</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not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 </a:t>
            </a:r>
          </a:p>
        </p:txBody>
      </p:sp>
      <p:pic>
        <p:nvPicPr>
          <p:cNvPr id="7" name="Picture 6"/>
          <p:cNvPicPr>
            <a:picLocks noChangeAspect="1"/>
          </p:cNvPicPr>
          <p:nvPr/>
        </p:nvPicPr>
        <p:blipFill rotWithShape="1">
          <a:blip r:embed="rId3"/>
          <a:srcRect l="31986" t="40392" r="29412" b="9804"/>
          <a:stretch/>
        </p:blipFill>
        <p:spPr>
          <a:xfrm>
            <a:off x="6970387" y="3227294"/>
            <a:ext cx="4706472" cy="34155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615" y="198064"/>
            <a:ext cx="3760016" cy="2985247"/>
          </a:xfrm>
          <a:prstGeom prst="rect">
            <a:avLst/>
          </a:prstGeom>
        </p:spPr>
      </p:pic>
    </p:spTree>
    <p:extLst>
      <p:ext uri="{BB962C8B-B14F-4D97-AF65-F5344CB8AC3E}">
        <p14:creationId xmlns:p14="http://schemas.microsoft.com/office/powerpoint/2010/main" val="1357049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Gidgee</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Kalkadoon</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Queensland.</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also known as a spear. </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9833" y="228319"/>
            <a:ext cx="4095833" cy="3063875"/>
          </a:xfrm>
          <a:prstGeom prst="rect">
            <a:avLst/>
          </a:prstGeom>
        </p:spPr>
      </p:pic>
      <p:pic>
        <p:nvPicPr>
          <p:cNvPr id="8" name="Picture 7"/>
          <p:cNvPicPr>
            <a:picLocks noChangeAspect="1"/>
          </p:cNvPicPr>
          <p:nvPr/>
        </p:nvPicPr>
        <p:blipFill rotWithShape="1">
          <a:blip r:embed="rId4"/>
          <a:srcRect l="33529" t="38824" r="40441" b="23529"/>
          <a:stretch/>
        </p:blipFill>
        <p:spPr>
          <a:xfrm>
            <a:off x="7689623" y="3429000"/>
            <a:ext cx="3676254" cy="2990850"/>
          </a:xfrm>
          <a:prstGeom prst="rect">
            <a:avLst/>
          </a:prstGeom>
        </p:spPr>
      </p:pic>
    </p:spTree>
    <p:extLst>
      <p:ext uri="{BB962C8B-B14F-4D97-AF65-F5344CB8AC3E}">
        <p14:creationId xmlns:p14="http://schemas.microsoft.com/office/powerpoint/2010/main" val="2587376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Billabong</a:t>
            </a:r>
          </a:p>
        </p:txBody>
      </p:sp>
      <p:pic>
        <p:nvPicPr>
          <p:cNvPr id="7" name="Picture 6"/>
          <p:cNvPicPr>
            <a:picLocks noChangeAspect="1"/>
          </p:cNvPicPr>
          <p:nvPr/>
        </p:nvPicPr>
        <p:blipFill rotWithShape="1">
          <a:blip r:embed="rId3"/>
          <a:srcRect l="31986" t="40392" r="29412" b="9804"/>
          <a:stretch/>
        </p:blipFill>
        <p:spPr>
          <a:xfrm>
            <a:off x="6970387" y="3227294"/>
            <a:ext cx="4706472" cy="34155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9061" y="365125"/>
            <a:ext cx="4429125" cy="2962842"/>
          </a:xfrm>
          <a:prstGeom prst="rect">
            <a:avLst/>
          </a:prstGeom>
        </p:spPr>
      </p:pic>
      <p:sp>
        <p:nvSpPr>
          <p:cNvPr id="9"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Wiradjuri.</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New South Wales.</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uncertain.</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t>
            </a:r>
          </a:p>
        </p:txBody>
      </p:sp>
    </p:spTree>
    <p:extLst>
      <p:ext uri="{BB962C8B-B14F-4D97-AF65-F5344CB8AC3E}">
        <p14:creationId xmlns:p14="http://schemas.microsoft.com/office/powerpoint/2010/main" val="3737670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Jarrah</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Noongar people, Wadjuk country.</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Western Australia.</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native to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 country.</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187" y="385184"/>
            <a:ext cx="4488873" cy="3366655"/>
          </a:xfrm>
          <a:prstGeom prst="rect">
            <a:avLst/>
          </a:prstGeom>
        </p:spPr>
      </p:pic>
      <p:pic>
        <p:nvPicPr>
          <p:cNvPr id="8" name="Picture 7"/>
          <p:cNvPicPr>
            <a:picLocks noChangeAspect="1"/>
          </p:cNvPicPr>
          <p:nvPr/>
        </p:nvPicPr>
        <p:blipFill rotWithShape="1">
          <a:blip r:embed="rId4"/>
          <a:srcRect l="14166" t="33016" r="54405" b="32698"/>
          <a:stretch/>
        </p:blipFill>
        <p:spPr>
          <a:xfrm>
            <a:off x="6995190" y="3906982"/>
            <a:ext cx="4528535" cy="2778875"/>
          </a:xfrm>
          <a:prstGeom prst="rect">
            <a:avLst/>
          </a:prstGeom>
          <a:ln>
            <a:noFill/>
          </a:ln>
          <a:effectLst>
            <a:softEdge rad="112500"/>
          </a:effectLst>
        </p:spPr>
      </p:pic>
    </p:spTree>
    <p:extLst>
      <p:ext uri="{BB962C8B-B14F-4D97-AF65-F5344CB8AC3E}">
        <p14:creationId xmlns:p14="http://schemas.microsoft.com/office/powerpoint/2010/main" val="4012420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Kangaroo</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Guugu</a:t>
            </a:r>
            <a:r>
              <a:rPr lang="en-AU" sz="2400" dirty="0">
                <a:solidFill>
                  <a:schemeClr val="bg1"/>
                </a:solidFill>
                <a:latin typeface="McLaren" panose="02000503000000020004" pitchFamily="2" charset="0"/>
              </a:rPr>
              <a:t> </a:t>
            </a:r>
            <a:r>
              <a:rPr lang="en-AU" sz="2400" dirty="0" err="1">
                <a:solidFill>
                  <a:schemeClr val="bg1"/>
                </a:solidFill>
                <a:latin typeface="McLaren" panose="02000503000000020004" pitchFamily="2" charset="0"/>
              </a:rPr>
              <a:t>Yimithirr</a:t>
            </a:r>
            <a:r>
              <a:rPr lang="en-AU" sz="2400" dirty="0">
                <a:solidFill>
                  <a:schemeClr val="bg1"/>
                </a:solidFill>
                <a:latin typeface="McLaren" panose="02000503000000020004" pitchFamily="2" charset="0"/>
              </a:rPr>
              <a:t> people.</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Queensland.</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a:t>
            </a:r>
            <a:r>
              <a:rPr lang="en-AU" sz="2400" dirty="0" err="1">
                <a:solidFill>
                  <a:schemeClr val="bg1"/>
                </a:solidFill>
                <a:latin typeface="McLaren" panose="02000503000000020004" pitchFamily="2" charset="0"/>
              </a:rPr>
              <a:t>Yongka</a:t>
            </a:r>
            <a:r>
              <a:rPr lang="en-AU" sz="2400" dirty="0">
                <a:solidFill>
                  <a:schemeClr val="bg1"/>
                </a:solidFill>
                <a:latin typeface="McLaren" panose="02000503000000020004" pitchFamily="2" charset="0"/>
              </a:rPr>
              <a:t>.</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8344" y="238449"/>
            <a:ext cx="4369529" cy="2904477"/>
          </a:xfrm>
          <a:prstGeom prst="rect">
            <a:avLst/>
          </a:prstGeom>
        </p:spPr>
      </p:pic>
      <p:pic>
        <p:nvPicPr>
          <p:cNvPr id="7" name="Picture 6"/>
          <p:cNvPicPr>
            <a:picLocks noChangeAspect="1"/>
          </p:cNvPicPr>
          <p:nvPr/>
        </p:nvPicPr>
        <p:blipFill rotWithShape="1">
          <a:blip r:embed="rId4"/>
          <a:srcRect l="40542" t="36036" r="22364" b="20360"/>
          <a:stretch/>
        </p:blipFill>
        <p:spPr>
          <a:xfrm>
            <a:off x="6598508" y="2959331"/>
            <a:ext cx="5446870" cy="3601483"/>
          </a:xfrm>
          <a:prstGeom prst="rect">
            <a:avLst/>
          </a:prstGeom>
          <a:ln>
            <a:noFill/>
          </a:ln>
          <a:effectLst>
            <a:softEdge rad="112500"/>
          </a:effectLst>
        </p:spPr>
      </p:pic>
    </p:spTree>
    <p:extLst>
      <p:ext uri="{BB962C8B-B14F-4D97-AF65-F5344CB8AC3E}">
        <p14:creationId xmlns:p14="http://schemas.microsoft.com/office/powerpoint/2010/main" val="3798321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Quokka</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Noongar people, </a:t>
            </a:r>
            <a:r>
              <a:rPr lang="en-AU" sz="2400" dirty="0" err="1">
                <a:solidFill>
                  <a:schemeClr val="bg1"/>
                </a:solidFill>
                <a:latin typeface="McLaren" panose="02000503000000020004" pitchFamily="2" charset="0"/>
              </a:rPr>
              <a:t>Wajuk</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Western Australia.</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Noongar in origin.</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193" y="365124"/>
            <a:ext cx="4474532" cy="2993217"/>
          </a:xfrm>
          <a:prstGeom prst="rect">
            <a:avLst/>
          </a:prstGeom>
        </p:spPr>
      </p:pic>
      <p:pic>
        <p:nvPicPr>
          <p:cNvPr id="8" name="Picture 7"/>
          <p:cNvPicPr>
            <a:picLocks noChangeAspect="1"/>
          </p:cNvPicPr>
          <p:nvPr/>
        </p:nvPicPr>
        <p:blipFill rotWithShape="1">
          <a:blip r:embed="rId4"/>
          <a:srcRect l="14166" t="33016" r="54405" b="32698"/>
          <a:stretch/>
        </p:blipFill>
        <p:spPr>
          <a:xfrm>
            <a:off x="6995190" y="3640975"/>
            <a:ext cx="4528535" cy="2778875"/>
          </a:xfrm>
          <a:prstGeom prst="rect">
            <a:avLst/>
          </a:prstGeom>
          <a:ln>
            <a:noFill/>
          </a:ln>
          <a:effectLst>
            <a:softEdge rad="112500"/>
          </a:effectLst>
        </p:spPr>
      </p:pic>
    </p:spTree>
    <p:extLst>
      <p:ext uri="{BB962C8B-B14F-4D97-AF65-F5344CB8AC3E}">
        <p14:creationId xmlns:p14="http://schemas.microsoft.com/office/powerpoint/2010/main" val="2970722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Willy </a:t>
            </a:r>
            <a:r>
              <a:rPr lang="en-AU" sz="6000" dirty="0" err="1">
                <a:solidFill>
                  <a:schemeClr val="bg1"/>
                </a:solidFill>
                <a:latin typeface="McLaren" panose="02000503000000020004" pitchFamily="2" charset="0"/>
              </a:rPr>
              <a:t>Willy</a:t>
            </a:r>
            <a:endParaRPr lang="en-AU" sz="6000" dirty="0">
              <a:solidFill>
                <a:schemeClr val="bg1"/>
              </a:solidFill>
              <a:latin typeface="McLaren" panose="02000503000000020004" pitchFamily="2" charset="0"/>
            </a:endParaRP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Yindjibarndi</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Western Australia.</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uncertain.</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805" y="48708"/>
            <a:ext cx="4987636" cy="3380292"/>
          </a:xfrm>
          <a:prstGeom prst="rect">
            <a:avLst/>
          </a:prstGeom>
        </p:spPr>
      </p:pic>
      <p:pic>
        <p:nvPicPr>
          <p:cNvPr id="8" name="Picture 7"/>
          <p:cNvPicPr>
            <a:picLocks noChangeAspect="1"/>
          </p:cNvPicPr>
          <p:nvPr/>
        </p:nvPicPr>
        <p:blipFill rotWithShape="1">
          <a:blip r:embed="rId4"/>
          <a:srcRect l="23320" t="32708" r="38711" b="24792"/>
          <a:stretch/>
        </p:blipFill>
        <p:spPr>
          <a:xfrm>
            <a:off x="7009048" y="3505200"/>
            <a:ext cx="4629151" cy="2914650"/>
          </a:xfrm>
          <a:prstGeom prst="rect">
            <a:avLst/>
          </a:prstGeom>
        </p:spPr>
      </p:pic>
    </p:spTree>
    <p:extLst>
      <p:ext uri="{BB962C8B-B14F-4D97-AF65-F5344CB8AC3E}">
        <p14:creationId xmlns:p14="http://schemas.microsoft.com/office/powerpoint/2010/main" val="2033434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ctrTitle"/>
          </p:nvPr>
        </p:nvSpPr>
        <p:spPr>
          <a:xfrm>
            <a:off x="638175" y="623037"/>
            <a:ext cx="10915650" cy="5611926"/>
          </a:xfrm>
        </p:spPr>
        <p:txBody>
          <a:bodyPr>
            <a:noAutofit/>
          </a:bodyPr>
          <a:lstStyle/>
          <a:p>
            <a:r>
              <a:rPr lang="en-AU" sz="4400" dirty="0">
                <a:latin typeface="McLaren" panose="02000503000000020004" pitchFamily="2" charset="0"/>
              </a:rPr>
              <a:t>Please advise us if our creation requires correction. Care was taken when researching these words, however, we cannot rule out any mistakes during the process of creating this document. Care has also been taken to use creative commons material and cite wherever possible.</a:t>
            </a:r>
          </a:p>
        </p:txBody>
      </p:sp>
    </p:spTree>
    <p:extLst>
      <p:ext uri="{BB962C8B-B14F-4D97-AF65-F5344CB8AC3E}">
        <p14:creationId xmlns:p14="http://schemas.microsoft.com/office/powerpoint/2010/main" val="3453916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Marri</a:t>
            </a:r>
          </a:p>
        </p:txBody>
      </p:sp>
      <p:sp>
        <p:nvSpPr>
          <p:cNvPr id="6"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Noongar.</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Western Australia.</a:t>
            </a:r>
          </a:p>
          <a:p>
            <a:endParaRPr lang="en-AU" sz="2400" dirty="0">
              <a:solidFill>
                <a:schemeClr val="bg1"/>
              </a:solidFill>
              <a:latin typeface="McLaren" panose="02000503000000020004" pitchFamily="2" charset="0"/>
            </a:endParaRPr>
          </a:p>
          <a:p>
            <a:pPr marL="0" indent="0">
              <a:buNone/>
            </a:pPr>
            <a:r>
              <a:rPr lang="en-AU" sz="2400" dirty="0">
                <a:solidFill>
                  <a:schemeClr val="bg1"/>
                </a:solidFill>
                <a:latin typeface="McLaren" panose="02000503000000020004" pitchFamily="2" charset="0"/>
              </a:rPr>
              <a:t>Alternative Noongar spelling: Noongar in origin.</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plant.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0" y="365125"/>
            <a:ext cx="3323013" cy="4430684"/>
          </a:xfrm>
          <a:prstGeom prst="rect">
            <a:avLst/>
          </a:prstGeom>
        </p:spPr>
      </p:pic>
      <p:pic>
        <p:nvPicPr>
          <p:cNvPr id="8" name="Picture 7"/>
          <p:cNvPicPr>
            <a:picLocks noChangeAspect="1"/>
          </p:cNvPicPr>
          <p:nvPr/>
        </p:nvPicPr>
        <p:blipFill rotWithShape="1">
          <a:blip r:embed="rId4"/>
          <a:srcRect l="14166" t="33016" r="54405" b="32698"/>
          <a:stretch/>
        </p:blipFill>
        <p:spPr>
          <a:xfrm>
            <a:off x="6995190" y="3640975"/>
            <a:ext cx="4528535" cy="2778875"/>
          </a:xfrm>
          <a:prstGeom prst="rect">
            <a:avLst/>
          </a:prstGeom>
          <a:ln>
            <a:noFill/>
          </a:ln>
          <a:effectLst>
            <a:softEdge rad="112500"/>
          </a:effectLst>
        </p:spPr>
      </p:pic>
    </p:spTree>
    <p:extLst>
      <p:ext uri="{BB962C8B-B14F-4D97-AF65-F5344CB8AC3E}">
        <p14:creationId xmlns:p14="http://schemas.microsoft.com/office/powerpoint/2010/main" val="2402851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xfrm>
            <a:off x="838200" y="365125"/>
            <a:ext cx="5488459"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Yabby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446" y="365125"/>
            <a:ext cx="3095064" cy="3416185"/>
          </a:xfrm>
          <a:prstGeom prst="rect">
            <a:avLst/>
          </a:prstGeom>
        </p:spPr>
      </p:pic>
      <p:sp>
        <p:nvSpPr>
          <p:cNvPr id="8" name="Content Placeholder 2"/>
          <p:cNvSpPr txBox="1">
            <a:spLocks/>
          </p:cNvSpPr>
          <p:nvPr/>
        </p:nvSpPr>
        <p:spPr>
          <a:xfrm>
            <a:off x="838200" y="2068512"/>
            <a:ext cx="5488459" cy="4351338"/>
          </a:xfrm>
          <a:prstGeom prst="rect">
            <a:avLst/>
          </a:prstGeom>
          <a:solidFill>
            <a:schemeClr val="tx1"/>
          </a:solidFill>
          <a:ln w="76200">
            <a:solidFill>
              <a:srgbClr val="FE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dirty="0">
                <a:solidFill>
                  <a:schemeClr val="bg1"/>
                </a:solidFill>
                <a:latin typeface="McLaren" panose="02000503000000020004" pitchFamily="2" charset="0"/>
              </a:rPr>
              <a:t>Aboriginal group of origin: </a:t>
            </a:r>
            <a:r>
              <a:rPr lang="en-AU" sz="2400" dirty="0" err="1">
                <a:solidFill>
                  <a:schemeClr val="bg1"/>
                </a:solidFill>
                <a:latin typeface="McLaren" panose="02000503000000020004" pitchFamily="2" charset="0"/>
              </a:rPr>
              <a:t>Wemba-Wemba</a:t>
            </a:r>
            <a:r>
              <a:rPr lang="en-AU" sz="2400" dirty="0">
                <a:solidFill>
                  <a:schemeClr val="bg1"/>
                </a:solidFill>
                <a:latin typeface="McLaren" panose="02000503000000020004" pitchFamily="2" charset="0"/>
              </a:rPr>
              <a:t>.</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Australia: Victoria.</a:t>
            </a:r>
          </a:p>
          <a:p>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Alternative Noongar spelling: Gilgie.</a:t>
            </a:r>
          </a:p>
          <a:p>
            <a:pPr marL="0" indent="0">
              <a:buFont typeface="Arial" panose="020B0604020202020204" pitchFamily="34" charset="0"/>
              <a:buNone/>
            </a:pPr>
            <a:endParaRPr lang="en-AU" sz="2400" dirty="0">
              <a:solidFill>
                <a:schemeClr val="bg1"/>
              </a:solidFill>
              <a:latin typeface="McLaren" panose="02000503000000020004" pitchFamily="2" charset="0"/>
            </a:endParaRPr>
          </a:p>
          <a:p>
            <a:pPr marL="0" indent="0">
              <a:buFont typeface="Arial" panose="020B0604020202020204" pitchFamily="34" charset="0"/>
              <a:buNone/>
            </a:pPr>
            <a:r>
              <a:rPr lang="en-AU" sz="2400" dirty="0">
                <a:solidFill>
                  <a:schemeClr val="bg1"/>
                </a:solidFill>
                <a:latin typeface="McLaren" panose="02000503000000020004" pitchFamily="2" charset="0"/>
              </a:rPr>
              <a:t>Part of speech: common noun, animal.</a:t>
            </a:r>
          </a:p>
        </p:txBody>
      </p:sp>
      <p:pic>
        <p:nvPicPr>
          <p:cNvPr id="9" name="Picture 8"/>
          <p:cNvPicPr>
            <a:picLocks noChangeAspect="1"/>
          </p:cNvPicPr>
          <p:nvPr/>
        </p:nvPicPr>
        <p:blipFill rotWithShape="1">
          <a:blip r:embed="rId4"/>
          <a:srcRect l="27136" t="34182" r="44091" b="34545"/>
          <a:stretch/>
        </p:blipFill>
        <p:spPr>
          <a:xfrm>
            <a:off x="6783184" y="3290641"/>
            <a:ext cx="5118317" cy="3129209"/>
          </a:xfrm>
          <a:prstGeom prst="rect">
            <a:avLst/>
          </a:prstGeom>
        </p:spPr>
      </p:pic>
    </p:spTree>
    <p:extLst>
      <p:ext uri="{BB962C8B-B14F-4D97-AF65-F5344CB8AC3E}">
        <p14:creationId xmlns:p14="http://schemas.microsoft.com/office/powerpoint/2010/main" val="2659624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pic>
        <p:nvPicPr>
          <p:cNvPr id="4" name="Picture 3"/>
          <p:cNvPicPr>
            <a:picLocks noChangeAspect="1"/>
          </p:cNvPicPr>
          <p:nvPr/>
        </p:nvPicPr>
        <p:blipFill rotWithShape="1">
          <a:blip r:embed="rId3"/>
          <a:srcRect l="13477" t="18332" r="33789" b="6042"/>
          <a:stretch/>
        </p:blipFill>
        <p:spPr>
          <a:xfrm>
            <a:off x="1845175" y="0"/>
            <a:ext cx="8501651" cy="6858000"/>
          </a:xfrm>
          <a:prstGeom prst="rect">
            <a:avLst/>
          </a:prstGeom>
        </p:spPr>
      </p:pic>
      <p:cxnSp>
        <p:nvCxnSpPr>
          <p:cNvPr id="11" name="Straight Arrow Connector 10"/>
          <p:cNvCxnSpPr/>
          <p:nvPr/>
        </p:nvCxnSpPr>
        <p:spPr>
          <a:xfrm>
            <a:off x="3238500" y="4351020"/>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8412251" y="768120"/>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6555047" y="622351"/>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3454400" y="2092053"/>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7418502" y="1717210"/>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9254606" y="2413363"/>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228600" y="4383410"/>
            <a:ext cx="1432560" cy="369332"/>
          </a:xfrm>
          <a:prstGeom prst="rect">
            <a:avLst/>
          </a:prstGeom>
          <a:noFill/>
        </p:spPr>
        <p:txBody>
          <a:bodyPr wrap="square" rtlCol="0">
            <a:spAutoFit/>
          </a:bodyPr>
          <a:lstStyle/>
          <a:p>
            <a:pPr algn="r"/>
            <a:r>
              <a:rPr lang="en-AU" dirty="0">
                <a:latin typeface="McLaren" panose="02000503000000020004" pitchFamily="2" charset="0"/>
              </a:rPr>
              <a:t>Quokka</a:t>
            </a:r>
          </a:p>
        </p:txBody>
      </p:sp>
      <p:cxnSp>
        <p:nvCxnSpPr>
          <p:cNvPr id="26" name="Straight Arrow Connector 25"/>
          <p:cNvCxnSpPr>
            <a:stCxn id="27" idx="1"/>
          </p:cNvCxnSpPr>
          <p:nvPr/>
        </p:nvCxnSpPr>
        <p:spPr>
          <a:xfrm flipH="1">
            <a:off x="8458201" y="607967"/>
            <a:ext cx="2208664" cy="62647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666865" y="423301"/>
            <a:ext cx="1432560" cy="369332"/>
          </a:xfrm>
          <a:prstGeom prst="rect">
            <a:avLst/>
          </a:prstGeom>
          <a:noFill/>
        </p:spPr>
        <p:txBody>
          <a:bodyPr wrap="square" rtlCol="0">
            <a:spAutoFit/>
          </a:bodyPr>
          <a:lstStyle/>
          <a:p>
            <a:r>
              <a:rPr lang="en-AU" dirty="0">
                <a:latin typeface="McLaren" panose="02000503000000020004" pitchFamily="2" charset="0"/>
              </a:rPr>
              <a:t>Kangaroo</a:t>
            </a:r>
          </a:p>
        </p:txBody>
      </p:sp>
      <p:cxnSp>
        <p:nvCxnSpPr>
          <p:cNvPr id="30" name="Straight Arrow Connector 29"/>
          <p:cNvCxnSpPr>
            <a:stCxn id="24" idx="3"/>
          </p:cNvCxnSpPr>
          <p:nvPr/>
        </p:nvCxnSpPr>
        <p:spPr>
          <a:xfrm>
            <a:off x="1661160" y="4568076"/>
            <a:ext cx="1393325" cy="17195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17946" y="1444594"/>
            <a:ext cx="1681479" cy="369332"/>
          </a:xfrm>
          <a:prstGeom prst="rect">
            <a:avLst/>
          </a:prstGeom>
          <a:noFill/>
        </p:spPr>
        <p:txBody>
          <a:bodyPr wrap="square" rtlCol="0">
            <a:spAutoFit/>
          </a:bodyPr>
          <a:lstStyle/>
          <a:p>
            <a:r>
              <a:rPr lang="en-AU" dirty="0">
                <a:latin typeface="McLaren" panose="02000503000000020004" pitchFamily="2" charset="0"/>
              </a:rPr>
              <a:t>Barramundi</a:t>
            </a:r>
          </a:p>
        </p:txBody>
      </p:sp>
      <p:cxnSp>
        <p:nvCxnSpPr>
          <p:cNvPr id="35" name="Straight Arrow Connector 34"/>
          <p:cNvCxnSpPr>
            <a:stCxn id="34" idx="1"/>
          </p:cNvCxnSpPr>
          <p:nvPr/>
        </p:nvCxnSpPr>
        <p:spPr>
          <a:xfrm flipH="1">
            <a:off x="9296400" y="1629260"/>
            <a:ext cx="1121546" cy="132984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8600" y="4820726"/>
            <a:ext cx="1432560" cy="369332"/>
          </a:xfrm>
          <a:prstGeom prst="rect">
            <a:avLst/>
          </a:prstGeom>
          <a:noFill/>
        </p:spPr>
        <p:txBody>
          <a:bodyPr wrap="square" rtlCol="0">
            <a:spAutoFit/>
          </a:bodyPr>
          <a:lstStyle/>
          <a:p>
            <a:pPr algn="r"/>
            <a:r>
              <a:rPr lang="en-AU" dirty="0">
                <a:latin typeface="McLaren" panose="02000503000000020004" pitchFamily="2" charset="0"/>
              </a:rPr>
              <a:t>Jarrah</a:t>
            </a:r>
          </a:p>
        </p:txBody>
      </p:sp>
      <p:cxnSp>
        <p:nvCxnSpPr>
          <p:cNvPr id="39" name="Straight Arrow Connector 38"/>
          <p:cNvCxnSpPr>
            <a:stCxn id="38" idx="3"/>
          </p:cNvCxnSpPr>
          <p:nvPr/>
        </p:nvCxnSpPr>
        <p:spPr>
          <a:xfrm flipV="1">
            <a:off x="1661160" y="4857717"/>
            <a:ext cx="1393325" cy="1476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28600" y="3946094"/>
            <a:ext cx="1432560" cy="369332"/>
          </a:xfrm>
          <a:prstGeom prst="rect">
            <a:avLst/>
          </a:prstGeom>
          <a:noFill/>
        </p:spPr>
        <p:txBody>
          <a:bodyPr wrap="square" rtlCol="0">
            <a:spAutoFit/>
          </a:bodyPr>
          <a:lstStyle/>
          <a:p>
            <a:pPr algn="r"/>
            <a:r>
              <a:rPr lang="en-AU" dirty="0">
                <a:latin typeface="McLaren" panose="02000503000000020004" pitchFamily="2" charset="0"/>
              </a:rPr>
              <a:t>Marri</a:t>
            </a:r>
          </a:p>
        </p:txBody>
      </p:sp>
      <p:cxnSp>
        <p:nvCxnSpPr>
          <p:cNvPr id="42" name="Straight Arrow Connector 41"/>
          <p:cNvCxnSpPr>
            <a:stCxn id="41" idx="3"/>
          </p:cNvCxnSpPr>
          <p:nvPr/>
        </p:nvCxnSpPr>
        <p:spPr>
          <a:xfrm>
            <a:off x="1661160" y="4130760"/>
            <a:ext cx="1393325" cy="4736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401889" y="6348007"/>
            <a:ext cx="1681479" cy="369332"/>
          </a:xfrm>
          <a:prstGeom prst="rect">
            <a:avLst/>
          </a:prstGeom>
          <a:noFill/>
        </p:spPr>
        <p:txBody>
          <a:bodyPr wrap="square" rtlCol="0">
            <a:spAutoFit/>
          </a:bodyPr>
          <a:lstStyle/>
          <a:p>
            <a:r>
              <a:rPr lang="en-AU" dirty="0">
                <a:latin typeface="McLaren" panose="02000503000000020004" pitchFamily="2" charset="0"/>
              </a:rPr>
              <a:t>Yabby</a:t>
            </a:r>
          </a:p>
        </p:txBody>
      </p:sp>
      <p:cxnSp>
        <p:nvCxnSpPr>
          <p:cNvPr id="47" name="Straight Arrow Connector 46"/>
          <p:cNvCxnSpPr/>
          <p:nvPr/>
        </p:nvCxnSpPr>
        <p:spPr>
          <a:xfrm>
            <a:off x="7870306" y="4681016"/>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flipV="1">
            <a:off x="7242629" y="5311191"/>
            <a:ext cx="732971" cy="1062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8600" y="2223940"/>
            <a:ext cx="1432560" cy="369332"/>
          </a:xfrm>
          <a:prstGeom prst="rect">
            <a:avLst/>
          </a:prstGeom>
          <a:noFill/>
        </p:spPr>
        <p:txBody>
          <a:bodyPr wrap="square" rtlCol="0">
            <a:spAutoFit/>
          </a:bodyPr>
          <a:lstStyle/>
          <a:p>
            <a:pPr algn="r"/>
            <a:r>
              <a:rPr lang="en-AU" dirty="0">
                <a:latin typeface="McLaren" panose="02000503000000020004" pitchFamily="2" charset="0"/>
              </a:rPr>
              <a:t>Willy-willy</a:t>
            </a:r>
          </a:p>
        </p:txBody>
      </p:sp>
      <p:cxnSp>
        <p:nvCxnSpPr>
          <p:cNvPr id="52" name="Straight Arrow Connector 51"/>
          <p:cNvCxnSpPr/>
          <p:nvPr/>
        </p:nvCxnSpPr>
        <p:spPr>
          <a:xfrm>
            <a:off x="1566795" y="2384813"/>
            <a:ext cx="1683543" cy="7369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0417946" y="5927938"/>
            <a:ext cx="1681479" cy="369332"/>
          </a:xfrm>
          <a:prstGeom prst="rect">
            <a:avLst/>
          </a:prstGeom>
          <a:noFill/>
        </p:spPr>
        <p:txBody>
          <a:bodyPr wrap="square" rtlCol="0">
            <a:spAutoFit/>
          </a:bodyPr>
          <a:lstStyle/>
          <a:p>
            <a:r>
              <a:rPr lang="en-AU" dirty="0">
                <a:latin typeface="McLaren" panose="02000503000000020004" pitchFamily="2" charset="0"/>
              </a:rPr>
              <a:t>Billabong</a:t>
            </a:r>
          </a:p>
        </p:txBody>
      </p:sp>
      <p:cxnSp>
        <p:nvCxnSpPr>
          <p:cNvPr id="55" name="Straight Arrow Connector 54"/>
          <p:cNvCxnSpPr>
            <a:stCxn id="54" idx="1"/>
          </p:cNvCxnSpPr>
          <p:nvPr/>
        </p:nvCxnSpPr>
        <p:spPr>
          <a:xfrm flipH="1" flipV="1">
            <a:off x="8420100" y="4953000"/>
            <a:ext cx="1997846" cy="115960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8458201" y="4427651"/>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10666865" y="920721"/>
            <a:ext cx="1432560" cy="369332"/>
          </a:xfrm>
          <a:prstGeom prst="rect">
            <a:avLst/>
          </a:prstGeom>
          <a:noFill/>
        </p:spPr>
        <p:txBody>
          <a:bodyPr wrap="square" rtlCol="0">
            <a:spAutoFit/>
          </a:bodyPr>
          <a:lstStyle/>
          <a:p>
            <a:r>
              <a:rPr lang="en-AU" dirty="0">
                <a:latin typeface="McLaren" panose="02000503000000020004" pitchFamily="2" charset="0"/>
              </a:rPr>
              <a:t>Gidgee</a:t>
            </a:r>
          </a:p>
        </p:txBody>
      </p:sp>
      <p:cxnSp>
        <p:nvCxnSpPr>
          <p:cNvPr id="60" name="Straight Arrow Connector 59"/>
          <p:cNvCxnSpPr/>
          <p:nvPr/>
        </p:nvCxnSpPr>
        <p:spPr>
          <a:xfrm flipH="1">
            <a:off x="7418502" y="1157605"/>
            <a:ext cx="3247820" cy="114008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0417946" y="5599245"/>
            <a:ext cx="1681479" cy="369332"/>
          </a:xfrm>
          <a:prstGeom prst="rect">
            <a:avLst/>
          </a:prstGeom>
          <a:noFill/>
        </p:spPr>
        <p:txBody>
          <a:bodyPr wrap="square" rtlCol="0">
            <a:spAutoFit/>
          </a:bodyPr>
          <a:lstStyle/>
          <a:p>
            <a:r>
              <a:rPr lang="en-AU" dirty="0">
                <a:latin typeface="McLaren" panose="02000503000000020004" pitchFamily="2" charset="0"/>
              </a:rPr>
              <a:t>Gang-gang</a:t>
            </a:r>
          </a:p>
        </p:txBody>
      </p:sp>
      <p:cxnSp>
        <p:nvCxnSpPr>
          <p:cNvPr id="64" name="Straight Arrow Connector 63"/>
          <p:cNvCxnSpPr>
            <a:stCxn id="63" idx="1"/>
          </p:cNvCxnSpPr>
          <p:nvPr/>
        </p:nvCxnSpPr>
        <p:spPr>
          <a:xfrm flipH="1" flipV="1">
            <a:off x="8496300" y="4889501"/>
            <a:ext cx="1921646" cy="89441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0417946" y="3051418"/>
            <a:ext cx="1681479" cy="369332"/>
          </a:xfrm>
          <a:prstGeom prst="rect">
            <a:avLst/>
          </a:prstGeom>
          <a:noFill/>
        </p:spPr>
        <p:txBody>
          <a:bodyPr wrap="square" rtlCol="0">
            <a:spAutoFit/>
          </a:bodyPr>
          <a:lstStyle/>
          <a:p>
            <a:r>
              <a:rPr lang="en-AU" dirty="0">
                <a:latin typeface="McLaren" panose="02000503000000020004" pitchFamily="2" charset="0"/>
              </a:rPr>
              <a:t>Galah</a:t>
            </a:r>
          </a:p>
        </p:txBody>
      </p:sp>
      <p:cxnSp>
        <p:nvCxnSpPr>
          <p:cNvPr id="67" name="Straight Arrow Connector 66"/>
          <p:cNvCxnSpPr>
            <a:stCxn id="4" idx="3"/>
          </p:cNvCxnSpPr>
          <p:nvPr/>
        </p:nvCxnSpPr>
        <p:spPr>
          <a:xfrm flipH="1">
            <a:off x="9448800" y="3429000"/>
            <a:ext cx="898026" cy="8048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9339562" y="3738330"/>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1" name="TextBox 70"/>
          <p:cNvSpPr txBox="1"/>
          <p:nvPr/>
        </p:nvSpPr>
        <p:spPr>
          <a:xfrm>
            <a:off x="10417946" y="2687297"/>
            <a:ext cx="1681479" cy="369332"/>
          </a:xfrm>
          <a:prstGeom prst="rect">
            <a:avLst/>
          </a:prstGeom>
          <a:noFill/>
        </p:spPr>
        <p:txBody>
          <a:bodyPr wrap="square" rtlCol="0">
            <a:spAutoFit/>
          </a:bodyPr>
          <a:lstStyle/>
          <a:p>
            <a:r>
              <a:rPr lang="en-AU" dirty="0">
                <a:latin typeface="McLaren" panose="02000503000000020004" pitchFamily="2" charset="0"/>
              </a:rPr>
              <a:t>Coolabah</a:t>
            </a:r>
          </a:p>
        </p:txBody>
      </p:sp>
      <p:cxnSp>
        <p:nvCxnSpPr>
          <p:cNvPr id="73" name="Straight Arrow Connector 72"/>
          <p:cNvCxnSpPr/>
          <p:nvPr/>
        </p:nvCxnSpPr>
        <p:spPr>
          <a:xfrm flipH="1">
            <a:off x="9434513" y="2959100"/>
            <a:ext cx="992188" cy="12747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0417946" y="3415539"/>
            <a:ext cx="1681479" cy="369332"/>
          </a:xfrm>
          <a:prstGeom prst="rect">
            <a:avLst/>
          </a:prstGeom>
          <a:noFill/>
        </p:spPr>
        <p:txBody>
          <a:bodyPr wrap="square" rtlCol="0">
            <a:spAutoFit/>
          </a:bodyPr>
          <a:lstStyle/>
          <a:p>
            <a:r>
              <a:rPr lang="en-AU" dirty="0">
                <a:latin typeface="McLaren" panose="02000503000000020004" pitchFamily="2" charset="0"/>
              </a:rPr>
              <a:t>Budgerigar</a:t>
            </a:r>
          </a:p>
        </p:txBody>
      </p:sp>
      <p:cxnSp>
        <p:nvCxnSpPr>
          <p:cNvPr id="78" name="Straight Arrow Connector 77"/>
          <p:cNvCxnSpPr/>
          <p:nvPr/>
        </p:nvCxnSpPr>
        <p:spPr>
          <a:xfrm flipH="1">
            <a:off x="9448800" y="3606732"/>
            <a:ext cx="1001670" cy="63665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0417946" y="3779660"/>
            <a:ext cx="1681479" cy="369332"/>
          </a:xfrm>
          <a:prstGeom prst="rect">
            <a:avLst/>
          </a:prstGeom>
          <a:noFill/>
        </p:spPr>
        <p:txBody>
          <a:bodyPr wrap="square" rtlCol="0">
            <a:spAutoFit/>
          </a:bodyPr>
          <a:lstStyle/>
          <a:p>
            <a:r>
              <a:rPr lang="en-AU" dirty="0">
                <a:latin typeface="McLaren" panose="02000503000000020004" pitchFamily="2" charset="0"/>
              </a:rPr>
              <a:t>Brolga</a:t>
            </a:r>
          </a:p>
        </p:txBody>
      </p:sp>
      <p:sp>
        <p:nvSpPr>
          <p:cNvPr id="88" name="TextBox 87"/>
          <p:cNvSpPr txBox="1"/>
          <p:nvPr/>
        </p:nvSpPr>
        <p:spPr>
          <a:xfrm>
            <a:off x="10417946" y="4143781"/>
            <a:ext cx="1681479" cy="369332"/>
          </a:xfrm>
          <a:prstGeom prst="rect">
            <a:avLst/>
          </a:prstGeom>
          <a:noFill/>
        </p:spPr>
        <p:txBody>
          <a:bodyPr wrap="square" rtlCol="0">
            <a:spAutoFit/>
          </a:bodyPr>
          <a:lstStyle/>
          <a:p>
            <a:r>
              <a:rPr lang="en-AU" dirty="0">
                <a:latin typeface="McLaren" panose="02000503000000020004" pitchFamily="2" charset="0"/>
              </a:rPr>
              <a:t>Brigalow</a:t>
            </a:r>
          </a:p>
        </p:txBody>
      </p:sp>
      <p:cxnSp>
        <p:nvCxnSpPr>
          <p:cNvPr id="89" name="Straight Arrow Connector 88"/>
          <p:cNvCxnSpPr/>
          <p:nvPr/>
        </p:nvCxnSpPr>
        <p:spPr>
          <a:xfrm flipH="1">
            <a:off x="9505950" y="4048315"/>
            <a:ext cx="869950" cy="17408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9491980" y="4233863"/>
            <a:ext cx="911996" cy="17092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0666865" y="43481"/>
            <a:ext cx="1432560" cy="369332"/>
          </a:xfrm>
          <a:prstGeom prst="rect">
            <a:avLst/>
          </a:prstGeom>
          <a:noFill/>
        </p:spPr>
        <p:txBody>
          <a:bodyPr wrap="square" rtlCol="0">
            <a:spAutoFit/>
          </a:bodyPr>
          <a:lstStyle/>
          <a:p>
            <a:r>
              <a:rPr lang="en-AU" dirty="0">
                <a:latin typeface="McLaren" panose="02000503000000020004" pitchFamily="2" charset="0"/>
              </a:rPr>
              <a:t>Taipan</a:t>
            </a:r>
          </a:p>
        </p:txBody>
      </p:sp>
      <p:cxnSp>
        <p:nvCxnSpPr>
          <p:cNvPr id="96" name="Straight Arrow Connector 95"/>
          <p:cNvCxnSpPr/>
          <p:nvPr/>
        </p:nvCxnSpPr>
        <p:spPr>
          <a:xfrm>
            <a:off x="7862457" y="423301"/>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p:cNvCxnSpPr/>
          <p:nvPr/>
        </p:nvCxnSpPr>
        <p:spPr>
          <a:xfrm flipH="1">
            <a:off x="7902624" y="224599"/>
            <a:ext cx="2758458" cy="67825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0417946" y="6256631"/>
            <a:ext cx="1681479" cy="369332"/>
          </a:xfrm>
          <a:prstGeom prst="rect">
            <a:avLst/>
          </a:prstGeom>
          <a:noFill/>
        </p:spPr>
        <p:txBody>
          <a:bodyPr wrap="square" rtlCol="0">
            <a:spAutoFit/>
          </a:bodyPr>
          <a:lstStyle/>
          <a:p>
            <a:r>
              <a:rPr lang="en-AU" dirty="0">
                <a:latin typeface="McLaren" panose="02000503000000020004" pitchFamily="2" charset="0"/>
              </a:rPr>
              <a:t>Bogong</a:t>
            </a:r>
          </a:p>
        </p:txBody>
      </p:sp>
      <p:cxnSp>
        <p:nvCxnSpPr>
          <p:cNvPr id="102" name="Straight Arrow Connector 101"/>
          <p:cNvCxnSpPr>
            <a:stCxn id="101" idx="1"/>
          </p:cNvCxnSpPr>
          <p:nvPr/>
        </p:nvCxnSpPr>
        <p:spPr>
          <a:xfrm flipH="1" flipV="1">
            <a:off x="8694422" y="5434184"/>
            <a:ext cx="1723524" cy="100711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8648700" y="4964730"/>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10417946" y="4507904"/>
            <a:ext cx="1681479" cy="369332"/>
          </a:xfrm>
          <a:prstGeom prst="rect">
            <a:avLst/>
          </a:prstGeom>
          <a:noFill/>
        </p:spPr>
        <p:txBody>
          <a:bodyPr wrap="square" rtlCol="0">
            <a:spAutoFit/>
          </a:bodyPr>
          <a:lstStyle/>
          <a:p>
            <a:r>
              <a:rPr lang="en-AU" dirty="0">
                <a:latin typeface="McLaren" panose="02000503000000020004" pitchFamily="2" charset="0"/>
              </a:rPr>
              <a:t>Bindii</a:t>
            </a:r>
          </a:p>
        </p:txBody>
      </p:sp>
      <p:cxnSp>
        <p:nvCxnSpPr>
          <p:cNvPr id="109" name="Straight Arrow Connector 108"/>
          <p:cNvCxnSpPr/>
          <p:nvPr/>
        </p:nvCxnSpPr>
        <p:spPr>
          <a:xfrm flipH="1" flipV="1">
            <a:off x="9514705" y="4256867"/>
            <a:ext cx="911996" cy="37811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10417946" y="2323176"/>
            <a:ext cx="1681479" cy="369332"/>
          </a:xfrm>
          <a:prstGeom prst="rect">
            <a:avLst/>
          </a:prstGeom>
          <a:noFill/>
        </p:spPr>
        <p:txBody>
          <a:bodyPr wrap="square" rtlCol="0">
            <a:spAutoFit/>
          </a:bodyPr>
          <a:lstStyle/>
          <a:p>
            <a:r>
              <a:rPr lang="en-AU" dirty="0">
                <a:latin typeface="McLaren" panose="02000503000000020004" pitchFamily="2" charset="0"/>
              </a:rPr>
              <a:t>Bilby</a:t>
            </a:r>
          </a:p>
        </p:txBody>
      </p:sp>
      <p:cxnSp>
        <p:nvCxnSpPr>
          <p:cNvPr id="112" name="Straight Arrow Connector 111"/>
          <p:cNvCxnSpPr/>
          <p:nvPr/>
        </p:nvCxnSpPr>
        <p:spPr>
          <a:xfrm flipH="1">
            <a:off x="9499600" y="2539249"/>
            <a:ext cx="953906" cy="165175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6126993" y="5968577"/>
            <a:ext cx="1681479" cy="369332"/>
          </a:xfrm>
          <a:prstGeom prst="rect">
            <a:avLst/>
          </a:prstGeom>
          <a:noFill/>
        </p:spPr>
        <p:txBody>
          <a:bodyPr wrap="square" rtlCol="0">
            <a:spAutoFit/>
          </a:bodyPr>
          <a:lstStyle/>
          <a:p>
            <a:r>
              <a:rPr lang="en-AU" dirty="0">
                <a:latin typeface="McLaren" panose="02000503000000020004" pitchFamily="2" charset="0"/>
              </a:rPr>
              <a:t>Bunyip</a:t>
            </a:r>
          </a:p>
        </p:txBody>
      </p:sp>
      <p:cxnSp>
        <p:nvCxnSpPr>
          <p:cNvPr id="116" name="Straight Arrow Connector 115"/>
          <p:cNvCxnSpPr/>
          <p:nvPr/>
        </p:nvCxnSpPr>
        <p:spPr>
          <a:xfrm flipV="1">
            <a:off x="7154005" y="5295066"/>
            <a:ext cx="748619" cy="67351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228600" y="437685"/>
            <a:ext cx="1432560" cy="369332"/>
          </a:xfrm>
          <a:prstGeom prst="rect">
            <a:avLst/>
          </a:prstGeom>
          <a:noFill/>
        </p:spPr>
        <p:txBody>
          <a:bodyPr wrap="square" rtlCol="0">
            <a:spAutoFit/>
          </a:bodyPr>
          <a:lstStyle/>
          <a:p>
            <a:pPr algn="r"/>
            <a:r>
              <a:rPr lang="en-AU" dirty="0" err="1">
                <a:latin typeface="McLaren" panose="02000503000000020004" pitchFamily="2" charset="0"/>
              </a:rPr>
              <a:t>Burdardu</a:t>
            </a:r>
            <a:endParaRPr lang="en-AU" dirty="0">
              <a:latin typeface="McLaren" panose="02000503000000020004" pitchFamily="2" charset="0"/>
            </a:endParaRPr>
          </a:p>
        </p:txBody>
      </p:sp>
      <p:cxnSp>
        <p:nvCxnSpPr>
          <p:cNvPr id="120" name="Straight Arrow Connector 119"/>
          <p:cNvCxnSpPr/>
          <p:nvPr/>
        </p:nvCxnSpPr>
        <p:spPr>
          <a:xfrm>
            <a:off x="1624012" y="605965"/>
            <a:ext cx="4852988" cy="46083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10417946" y="5270552"/>
            <a:ext cx="1681479" cy="369332"/>
          </a:xfrm>
          <a:prstGeom prst="rect">
            <a:avLst/>
          </a:prstGeom>
          <a:noFill/>
        </p:spPr>
        <p:txBody>
          <a:bodyPr wrap="square" rtlCol="0">
            <a:spAutoFit/>
          </a:bodyPr>
          <a:lstStyle/>
          <a:p>
            <a:r>
              <a:rPr lang="en-AU" dirty="0">
                <a:latin typeface="McLaren" panose="02000503000000020004" pitchFamily="2" charset="0"/>
              </a:rPr>
              <a:t>Dingo</a:t>
            </a:r>
          </a:p>
        </p:txBody>
      </p:sp>
      <p:cxnSp>
        <p:nvCxnSpPr>
          <p:cNvPr id="129" name="Straight Arrow Connector 128"/>
          <p:cNvCxnSpPr/>
          <p:nvPr/>
        </p:nvCxnSpPr>
        <p:spPr>
          <a:xfrm>
            <a:off x="9029713" y="4427651"/>
            <a:ext cx="0" cy="5067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p:cNvCxnSpPr>
            <a:stCxn id="128" idx="1"/>
          </p:cNvCxnSpPr>
          <p:nvPr/>
        </p:nvCxnSpPr>
        <p:spPr>
          <a:xfrm flipH="1" flipV="1">
            <a:off x="9152324" y="4908623"/>
            <a:ext cx="1265622" cy="5465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035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14563">
            <a:off x="8074221" y="2909546"/>
            <a:ext cx="3891251" cy="29184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14563">
            <a:off x="6476148" y="2909546"/>
            <a:ext cx="3891251" cy="291843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14563">
            <a:off x="4878075" y="2909546"/>
            <a:ext cx="3891251" cy="291843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14563">
            <a:off x="3321668" y="2927403"/>
            <a:ext cx="3843633" cy="288272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514563">
            <a:off x="1759308" y="2927403"/>
            <a:ext cx="3843633" cy="288272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514563">
            <a:off x="196948" y="2927403"/>
            <a:ext cx="3843633" cy="2882725"/>
          </a:xfrm>
          <a:prstGeom prst="rect">
            <a:avLst/>
          </a:prstGeom>
        </p:spPr>
      </p:pic>
      <p:sp>
        <p:nvSpPr>
          <p:cNvPr id="11" name="Title 1"/>
          <p:cNvSpPr>
            <a:spLocks noGrp="1"/>
          </p:cNvSpPr>
          <p:nvPr>
            <p:ph type="title"/>
          </p:nvPr>
        </p:nvSpPr>
        <p:spPr>
          <a:xfrm>
            <a:off x="838200" y="365125"/>
            <a:ext cx="10515600" cy="1325563"/>
          </a:xfrm>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Work Samples</a:t>
            </a:r>
          </a:p>
        </p:txBody>
      </p:sp>
    </p:spTree>
    <p:extLst>
      <p:ext uri="{BB962C8B-B14F-4D97-AF65-F5344CB8AC3E}">
        <p14:creationId xmlns:p14="http://schemas.microsoft.com/office/powerpoint/2010/main" val="2877499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Special Thanks</a:t>
            </a:r>
          </a:p>
        </p:txBody>
      </p:sp>
      <p:sp>
        <p:nvSpPr>
          <p:cNvPr id="4" name="Content Placeholder 3"/>
          <p:cNvSpPr>
            <a:spLocks noGrp="1"/>
          </p:cNvSpPr>
          <p:nvPr>
            <p:ph idx="1"/>
          </p:nvPr>
        </p:nvSpPr>
        <p:spPr>
          <a:xfrm>
            <a:off x="838200" y="2301875"/>
            <a:ext cx="10515600" cy="4351338"/>
          </a:xfrm>
        </p:spPr>
        <p:txBody>
          <a:bodyPr>
            <a:normAutofit/>
          </a:bodyPr>
          <a:lstStyle/>
          <a:p>
            <a:pPr marL="0" indent="0" algn="ctr">
              <a:buNone/>
            </a:pPr>
            <a:r>
              <a:rPr lang="en-AU" sz="4400" dirty="0">
                <a:latin typeface="McLaren" panose="02000503000000020004" pitchFamily="2" charset="0"/>
              </a:rPr>
              <a:t>Thanks to Noongar radio for hosting Koolangakas Takeover. This initiative has provided our classroom with the opportunity to explore the rich diversity of Aboriginal culture. </a:t>
            </a:r>
          </a:p>
          <a:p>
            <a:pPr marL="0" indent="0" algn="ctr">
              <a:buNone/>
            </a:pPr>
            <a:endParaRPr lang="en-AU" sz="4400" dirty="0">
              <a:latin typeface="McLaren" panose="02000503000000020004" pitchFamily="2" charset="0"/>
            </a:endParaRPr>
          </a:p>
        </p:txBody>
      </p:sp>
    </p:spTree>
    <p:extLst>
      <p:ext uri="{BB962C8B-B14F-4D97-AF65-F5344CB8AC3E}">
        <p14:creationId xmlns:p14="http://schemas.microsoft.com/office/powerpoint/2010/main" val="2845450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4" name="Content Placeholder 3"/>
          <p:cNvSpPr>
            <a:spLocks noGrp="1"/>
          </p:cNvSpPr>
          <p:nvPr>
            <p:ph idx="1"/>
          </p:nvPr>
        </p:nvSpPr>
        <p:spPr/>
        <p:txBody>
          <a:bodyPr/>
          <a:lstStyle/>
          <a:p>
            <a:pPr marL="0" indent="0">
              <a:buNone/>
            </a:pPr>
            <a:r>
              <a:rPr lang="en-AU" dirty="0"/>
              <a:t>Aboriginal Australia Map - </a:t>
            </a:r>
            <a:r>
              <a:rPr lang="en-AU" dirty="0">
                <a:hlinkClick r:id="rId3"/>
              </a:rPr>
              <a:t>http://nationalunitygovernment.org/pdf/aboriginal-australia-map.pdf</a:t>
            </a:r>
            <a:endParaRPr lang="en-AU" dirty="0"/>
          </a:p>
          <a:p>
            <a:pPr marL="0" indent="0">
              <a:buNone/>
            </a:pPr>
            <a:endParaRPr lang="en-AU" dirty="0"/>
          </a:p>
          <a:p>
            <a:pPr marL="0" indent="0">
              <a:buNone/>
            </a:pPr>
            <a:r>
              <a:rPr lang="en-AU" dirty="0"/>
              <a:t>List of Aboriginal Australia words commonly used in English</a:t>
            </a:r>
          </a:p>
          <a:p>
            <a:pPr marL="0" indent="0">
              <a:buNone/>
            </a:pPr>
            <a:r>
              <a:rPr lang="en-AU" dirty="0">
                <a:hlinkClick r:id="rId4"/>
              </a:rPr>
              <a:t>https://en.wikipedia.org/wiki/List_of_English_words_of_Australian_Aboriginal_origin</a:t>
            </a:r>
            <a:endParaRPr lang="en-AU" dirty="0"/>
          </a:p>
          <a:p>
            <a:pPr marL="0" indent="0">
              <a:buNone/>
            </a:pPr>
            <a:endParaRPr lang="en-AU" dirty="0"/>
          </a:p>
          <a:p>
            <a:pPr marL="0" indent="0">
              <a:buNone/>
            </a:pPr>
            <a:r>
              <a:rPr lang="en-AU" dirty="0"/>
              <a:t>Barramundi</a:t>
            </a:r>
          </a:p>
          <a:p>
            <a:pPr marL="0" indent="0">
              <a:buNone/>
            </a:pPr>
            <a:r>
              <a:rPr lang="en-AU" dirty="0">
                <a:hlinkClick r:id="rId5"/>
              </a:rPr>
              <a:t>http://www.kasei.ac.jp/library/kiyou/2001/13.YOKOSE.pdf</a:t>
            </a:r>
            <a:r>
              <a:rPr lang="en-AU" dirty="0"/>
              <a:t> </a:t>
            </a:r>
          </a:p>
          <a:p>
            <a:pPr marL="0" indent="0">
              <a:buNone/>
            </a:pPr>
            <a:endParaRPr lang="en-AU" dirty="0"/>
          </a:p>
        </p:txBody>
      </p:sp>
    </p:spTree>
    <p:extLst>
      <p:ext uri="{BB962C8B-B14F-4D97-AF65-F5344CB8AC3E}">
        <p14:creationId xmlns:p14="http://schemas.microsoft.com/office/powerpoint/2010/main" val="846376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a:xfrm>
            <a:off x="838200" y="1825624"/>
            <a:ext cx="10515600" cy="4824557"/>
          </a:xfrm>
        </p:spPr>
        <p:txBody>
          <a:bodyPr>
            <a:normAutofit fontScale="92500" lnSpcReduction="20000"/>
          </a:bodyPr>
          <a:lstStyle/>
          <a:p>
            <a:pPr marL="0" indent="0">
              <a:buNone/>
            </a:pPr>
            <a:r>
              <a:rPr lang="en-AU" dirty="0"/>
              <a:t>Origin of Kangaroo</a:t>
            </a:r>
          </a:p>
          <a:p>
            <a:pPr marL="0" indent="0">
              <a:buNone/>
            </a:pPr>
            <a:r>
              <a:rPr lang="en-AU" dirty="0">
                <a:hlinkClick r:id="rId3"/>
              </a:rPr>
              <a:t>https://en.wikipedia.org/wiki/Guugu_Yimithirr_language</a:t>
            </a:r>
            <a:endParaRPr lang="en-AU" dirty="0"/>
          </a:p>
          <a:p>
            <a:pPr marL="0" indent="0">
              <a:buNone/>
            </a:pPr>
            <a:endParaRPr lang="en-AU" dirty="0"/>
          </a:p>
          <a:p>
            <a:pPr marL="0" indent="0">
              <a:buNone/>
            </a:pPr>
            <a:r>
              <a:rPr lang="en-AU" dirty="0"/>
              <a:t>"Yabby" by NSW DPI Schools program is licensed under CC BY-NC-SA 2.0</a:t>
            </a:r>
          </a:p>
          <a:p>
            <a:pPr marL="0" indent="0">
              <a:buNone/>
            </a:pPr>
            <a:endParaRPr lang="en-AU" dirty="0"/>
          </a:p>
          <a:p>
            <a:pPr marL="0" indent="0">
              <a:buNone/>
            </a:pPr>
            <a:r>
              <a:rPr lang="en-AU" dirty="0"/>
              <a:t>"Saving a Marri Tree - Red Moon Sanctuary, Redmond Western Australia" by Red Moon Sanctuary</a:t>
            </a:r>
          </a:p>
          <a:p>
            <a:pPr marL="0" indent="0">
              <a:buNone/>
            </a:pPr>
            <a:endParaRPr lang="en-AU" dirty="0"/>
          </a:p>
          <a:p>
            <a:pPr marL="0" indent="0">
              <a:buNone/>
            </a:pPr>
            <a:r>
              <a:rPr lang="en-AU" dirty="0"/>
              <a:t>"Willy-Willy (Dust Devil) - Fogg Dam Conservation Reserve, Middle Point, NT, Australia.02" by Geoff Whalan</a:t>
            </a:r>
          </a:p>
          <a:p>
            <a:pPr marL="0" indent="0">
              <a:buNone/>
            </a:pPr>
            <a:endParaRPr lang="en-AU" dirty="0"/>
          </a:p>
          <a:p>
            <a:pPr marL="0" indent="0">
              <a:buNone/>
            </a:pPr>
            <a:r>
              <a:rPr lang="en-AU" dirty="0"/>
              <a:t>"Barramundi" by </a:t>
            </a:r>
            <a:r>
              <a:rPr lang="en-AU" dirty="0" err="1"/>
              <a:t>juanwei</a:t>
            </a:r>
            <a:r>
              <a:rPr lang="en-AU" dirty="0"/>
              <a:t> is licensed under CC BY-NC-ND 2.0</a:t>
            </a:r>
          </a:p>
        </p:txBody>
      </p:sp>
    </p:spTree>
    <p:extLst>
      <p:ext uri="{BB962C8B-B14F-4D97-AF65-F5344CB8AC3E}">
        <p14:creationId xmlns:p14="http://schemas.microsoft.com/office/powerpoint/2010/main" val="1601863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p:txBody>
          <a:bodyPr>
            <a:normAutofit fontScale="85000" lnSpcReduction="10000"/>
          </a:bodyPr>
          <a:lstStyle/>
          <a:p>
            <a:pPr marL="0" indent="0">
              <a:buNone/>
            </a:pPr>
            <a:r>
              <a:rPr lang="en-AU" dirty="0"/>
              <a:t>"Quokka" by </a:t>
            </a:r>
            <a:r>
              <a:rPr lang="en-AU" dirty="0" err="1"/>
              <a:t>hewball</a:t>
            </a:r>
            <a:r>
              <a:rPr lang="en-AU" dirty="0"/>
              <a:t> is licensed under CC BY-NC 2.0</a:t>
            </a:r>
          </a:p>
          <a:p>
            <a:pPr marL="0" indent="0">
              <a:buNone/>
            </a:pPr>
            <a:endParaRPr lang="en-AU" dirty="0"/>
          </a:p>
          <a:p>
            <a:pPr marL="0" indent="0">
              <a:buNone/>
            </a:pPr>
            <a:r>
              <a:rPr lang="en-AU" dirty="0"/>
              <a:t>"Jarrah Tree. Pemberton WA" by </a:t>
            </a:r>
            <a:r>
              <a:rPr lang="en-AU" dirty="0" err="1"/>
              <a:t>amandabhslater</a:t>
            </a:r>
            <a:r>
              <a:rPr lang="en-AU" dirty="0"/>
              <a:t> is licensed under CC BY-SA 2.0</a:t>
            </a:r>
          </a:p>
          <a:p>
            <a:pPr marL="0" indent="0">
              <a:buNone/>
            </a:pPr>
            <a:endParaRPr lang="en-AU" dirty="0"/>
          </a:p>
          <a:p>
            <a:pPr marL="0" indent="0">
              <a:buNone/>
            </a:pPr>
            <a:r>
              <a:rPr lang="en-AU" dirty="0"/>
              <a:t>"Kangaroo with joey inside the pouch (and some facts)" by Tatters ✾ is licensed under CC BY-NC-ND 2.0</a:t>
            </a:r>
          </a:p>
          <a:p>
            <a:pPr marL="0" indent="0">
              <a:buNone/>
            </a:pPr>
            <a:endParaRPr lang="en-AU" dirty="0"/>
          </a:p>
          <a:p>
            <a:pPr marL="0" indent="0">
              <a:buNone/>
            </a:pPr>
            <a:r>
              <a:rPr lang="en-AU" dirty="0"/>
              <a:t>"Bilby at Sydney Wildlife World" by D Coetzee is licensed under CC CC0 1.0Image</a:t>
            </a:r>
          </a:p>
          <a:p>
            <a:pPr marL="0" indent="0">
              <a:buNone/>
            </a:pPr>
            <a:endParaRPr lang="en-AU" dirty="0"/>
          </a:p>
          <a:p>
            <a:pPr marL="0" indent="0">
              <a:buNone/>
            </a:pPr>
            <a:r>
              <a:rPr lang="en-AU" dirty="0">
                <a:hlinkClick r:id="rId3"/>
              </a:rPr>
              <a:t>Bindii - "CAB010361a"</a:t>
            </a:r>
            <a:r>
              <a:rPr lang="en-AU" dirty="0"/>
              <a:t> by </a:t>
            </a:r>
            <a:r>
              <a:rPr lang="en-AU" dirty="0" err="1">
                <a:hlinkClick r:id="rId4"/>
              </a:rPr>
              <a:t>jerryoldenettel</a:t>
            </a:r>
            <a:r>
              <a:rPr lang="en-AU" dirty="0"/>
              <a:t> is licensed under </a:t>
            </a:r>
            <a:r>
              <a:rPr lang="en-AU" dirty="0">
                <a:hlinkClick r:id="rId5"/>
              </a:rPr>
              <a:t>CC BY-NC-SA 2.0</a:t>
            </a:r>
            <a:endParaRPr lang="en-AU" dirty="0"/>
          </a:p>
        </p:txBody>
      </p:sp>
    </p:spTree>
    <p:extLst>
      <p:ext uri="{BB962C8B-B14F-4D97-AF65-F5344CB8AC3E}">
        <p14:creationId xmlns:p14="http://schemas.microsoft.com/office/powerpoint/2010/main" val="2411842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a:xfrm>
            <a:off x="838200" y="1825625"/>
            <a:ext cx="10515600" cy="4774680"/>
          </a:xfrm>
        </p:spPr>
        <p:txBody>
          <a:bodyPr>
            <a:normAutofit fontScale="77500" lnSpcReduction="20000"/>
          </a:bodyPr>
          <a:lstStyle/>
          <a:p>
            <a:pPr marL="0" indent="0">
              <a:buNone/>
            </a:pPr>
            <a:r>
              <a:rPr lang="en-AU" dirty="0">
                <a:hlinkClick r:id="rId3"/>
              </a:rPr>
              <a:t>https://en.wikipedia.org/wiki/Gamilaraay</a:t>
            </a:r>
            <a:endParaRPr lang="en-AU" dirty="0"/>
          </a:p>
          <a:p>
            <a:pPr marL="0" indent="0">
              <a:buNone/>
            </a:pPr>
            <a:endParaRPr lang="en-AU" dirty="0"/>
          </a:p>
          <a:p>
            <a:pPr marL="0" indent="0">
              <a:buNone/>
            </a:pPr>
            <a:r>
              <a:rPr lang="en-AU" dirty="0"/>
              <a:t>Bilby</a:t>
            </a:r>
          </a:p>
          <a:p>
            <a:pPr marL="0" indent="0">
              <a:buNone/>
            </a:pPr>
            <a:r>
              <a:rPr lang="en-AU" dirty="0">
                <a:hlinkClick r:id="rId4"/>
              </a:rPr>
              <a:t>https://en.wikipedia.org/wiki/Macrotis</a:t>
            </a:r>
            <a:r>
              <a:rPr lang="en-AU" dirty="0"/>
              <a:t> </a:t>
            </a:r>
          </a:p>
          <a:p>
            <a:pPr marL="0" indent="0">
              <a:buNone/>
            </a:pPr>
            <a:endParaRPr lang="en-AU" dirty="0"/>
          </a:p>
          <a:p>
            <a:pPr marL="0" indent="0">
              <a:buNone/>
            </a:pPr>
            <a:r>
              <a:rPr lang="en-AU" dirty="0"/>
              <a:t>Bogong - </a:t>
            </a:r>
            <a:r>
              <a:rPr lang="en-AU" dirty="0">
                <a:hlinkClick r:id="rId5"/>
              </a:rPr>
              <a:t>"Bogong Moth"</a:t>
            </a:r>
            <a:r>
              <a:rPr lang="en-AU" dirty="0"/>
              <a:t> by </a:t>
            </a:r>
            <a:r>
              <a:rPr lang="en-AU" dirty="0">
                <a:hlinkClick r:id="rId6"/>
              </a:rPr>
              <a:t>John Tann</a:t>
            </a:r>
            <a:r>
              <a:rPr lang="en-AU" dirty="0"/>
              <a:t> is licensed under </a:t>
            </a:r>
            <a:r>
              <a:rPr lang="en-AU" dirty="0">
                <a:hlinkClick r:id="rId7"/>
              </a:rPr>
              <a:t>CC BY 2.0</a:t>
            </a:r>
            <a:endParaRPr lang="en-AU" dirty="0"/>
          </a:p>
          <a:p>
            <a:pPr marL="0" indent="0">
              <a:buNone/>
            </a:pPr>
            <a:endParaRPr lang="en-AU" dirty="0"/>
          </a:p>
          <a:p>
            <a:pPr marL="0" indent="0">
              <a:buNone/>
            </a:pPr>
            <a:r>
              <a:rPr lang="en-AU" dirty="0"/>
              <a:t>Brigalow - </a:t>
            </a:r>
            <a:r>
              <a:rPr lang="en-AU" dirty="0">
                <a:hlinkClick r:id="rId8"/>
              </a:rPr>
              <a:t>https://en.wikipedia.org/wiki/Acacia_harpophylla</a:t>
            </a:r>
            <a:r>
              <a:rPr lang="en-AU" dirty="0"/>
              <a:t> </a:t>
            </a:r>
          </a:p>
          <a:p>
            <a:pPr marL="0" indent="0">
              <a:buNone/>
            </a:pPr>
            <a:endParaRPr lang="en-AU" dirty="0"/>
          </a:p>
          <a:p>
            <a:pPr marL="0" indent="0">
              <a:buNone/>
            </a:pPr>
            <a:r>
              <a:rPr lang="en-AU" dirty="0"/>
              <a:t>Brigalow - "IMG_2003 Brigalow" by </a:t>
            </a:r>
            <a:r>
              <a:rPr lang="en-AU" dirty="0" err="1"/>
              <a:t>MargaretDonald</a:t>
            </a:r>
            <a:r>
              <a:rPr lang="en-AU" dirty="0"/>
              <a:t> is licensed under CC BY-NC-ND 2.0</a:t>
            </a:r>
          </a:p>
          <a:p>
            <a:pPr marL="0" indent="0">
              <a:buNone/>
            </a:pPr>
            <a:endParaRPr lang="en-AU" dirty="0"/>
          </a:p>
          <a:p>
            <a:pPr marL="0" indent="0">
              <a:buNone/>
            </a:pPr>
            <a:r>
              <a:rPr lang="en-AU" dirty="0">
                <a:hlinkClick r:id="rId9"/>
              </a:rPr>
              <a:t>"Brolga"</a:t>
            </a:r>
            <a:r>
              <a:rPr lang="en-AU" dirty="0"/>
              <a:t> by </a:t>
            </a:r>
            <a:r>
              <a:rPr lang="en-AU" dirty="0" err="1">
                <a:hlinkClick r:id="rId10"/>
              </a:rPr>
              <a:t>birdsaspoetry</a:t>
            </a:r>
            <a:r>
              <a:rPr lang="en-AU" dirty="0"/>
              <a:t> is licensed under </a:t>
            </a:r>
            <a:r>
              <a:rPr lang="en-AU" dirty="0">
                <a:hlinkClick r:id="rId11"/>
              </a:rPr>
              <a:t>CC BY-NC-SA 2.0</a:t>
            </a:r>
            <a:r>
              <a:rPr lang="en-AU" dirty="0"/>
              <a:t> </a:t>
            </a:r>
          </a:p>
        </p:txBody>
      </p:sp>
    </p:spTree>
    <p:extLst>
      <p:ext uri="{BB962C8B-B14F-4D97-AF65-F5344CB8AC3E}">
        <p14:creationId xmlns:p14="http://schemas.microsoft.com/office/powerpoint/2010/main" val="974519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a:xfrm>
            <a:off x="838200" y="1825624"/>
            <a:ext cx="10515600" cy="4899025"/>
          </a:xfrm>
        </p:spPr>
        <p:txBody>
          <a:bodyPr>
            <a:normAutofit lnSpcReduction="10000"/>
          </a:bodyPr>
          <a:lstStyle/>
          <a:p>
            <a:pPr marL="0" indent="0">
              <a:buNone/>
            </a:pPr>
            <a:r>
              <a:rPr lang="en-AU" dirty="0">
                <a:hlinkClick r:id="rId3"/>
              </a:rPr>
              <a:t>https://en.wikipedia.org/wiki/Bunyip</a:t>
            </a:r>
            <a:endParaRPr lang="en-AU" dirty="0"/>
          </a:p>
          <a:p>
            <a:pPr marL="0" indent="0">
              <a:buNone/>
            </a:pPr>
            <a:endParaRPr lang="en-AU" dirty="0"/>
          </a:p>
          <a:p>
            <a:pPr marL="0" indent="0">
              <a:buNone/>
            </a:pPr>
            <a:r>
              <a:rPr lang="en-AU" dirty="0">
                <a:hlinkClick r:id="rId4"/>
              </a:rPr>
              <a:t>http://search.slv.vic.gov.au/MAIN:SLV_VOYAGER1770161</a:t>
            </a:r>
            <a:endParaRPr lang="en-AU" dirty="0"/>
          </a:p>
          <a:p>
            <a:pPr marL="0" indent="0">
              <a:buNone/>
            </a:pPr>
            <a:endParaRPr lang="en-AU" dirty="0"/>
          </a:p>
          <a:p>
            <a:pPr marL="0" indent="0">
              <a:buNone/>
            </a:pPr>
            <a:r>
              <a:rPr lang="en-AU" dirty="0">
                <a:hlinkClick r:id="rId5"/>
              </a:rPr>
              <a:t>"Budgerigar (</a:t>
            </a:r>
            <a:r>
              <a:rPr lang="en-AU" dirty="0" err="1">
                <a:hlinkClick r:id="rId5"/>
              </a:rPr>
              <a:t>Melopsittacus</a:t>
            </a:r>
            <a:r>
              <a:rPr lang="en-AU" dirty="0">
                <a:hlinkClick r:id="rId5"/>
              </a:rPr>
              <a:t> </a:t>
            </a:r>
            <a:r>
              <a:rPr lang="en-AU" dirty="0" err="1">
                <a:hlinkClick r:id="rId5"/>
              </a:rPr>
              <a:t>undulatus</a:t>
            </a:r>
            <a:r>
              <a:rPr lang="en-AU" dirty="0">
                <a:hlinkClick r:id="rId5"/>
              </a:rPr>
              <a:t>)"</a:t>
            </a:r>
            <a:r>
              <a:rPr lang="en-AU" dirty="0"/>
              <a:t> by </a:t>
            </a:r>
            <a:r>
              <a:rPr lang="en-AU" dirty="0">
                <a:hlinkClick r:id="rId6"/>
              </a:rPr>
              <a:t>David Cook Wildlife Photography</a:t>
            </a:r>
            <a:r>
              <a:rPr lang="en-AU" dirty="0"/>
              <a:t> is licensed under </a:t>
            </a:r>
            <a:r>
              <a:rPr lang="en-AU" dirty="0">
                <a:hlinkClick r:id="rId7"/>
              </a:rPr>
              <a:t>CC BY-NC 2.0</a:t>
            </a:r>
            <a:r>
              <a:rPr lang="en-AU" dirty="0"/>
              <a:t> </a:t>
            </a:r>
          </a:p>
          <a:p>
            <a:pPr marL="0" indent="0">
              <a:buNone/>
            </a:pPr>
            <a:endParaRPr lang="en-AU" dirty="0"/>
          </a:p>
          <a:p>
            <a:pPr marL="0" indent="0">
              <a:buNone/>
            </a:pPr>
            <a:r>
              <a:rPr lang="en-AU" dirty="0">
                <a:hlinkClick r:id="rId8"/>
              </a:rPr>
              <a:t>https://en.wikipedia.org/wiki/Eucalyptus_coolabah</a:t>
            </a:r>
            <a:endParaRPr lang="en-AU" dirty="0"/>
          </a:p>
          <a:p>
            <a:pPr marL="0" indent="0">
              <a:buNone/>
            </a:pPr>
            <a:endParaRPr lang="en-AU" dirty="0"/>
          </a:p>
          <a:p>
            <a:pPr marL="0" indent="0">
              <a:buNone/>
            </a:pPr>
            <a:r>
              <a:rPr lang="en-AU" dirty="0">
                <a:hlinkClick r:id="rId9"/>
              </a:rPr>
              <a:t>"Coolabah Tree"</a:t>
            </a:r>
            <a:r>
              <a:rPr lang="en-AU" dirty="0"/>
              <a:t> by </a:t>
            </a:r>
            <a:r>
              <a:rPr lang="en-AU" dirty="0" err="1">
                <a:hlinkClick r:id="rId10"/>
              </a:rPr>
              <a:t>jwbenwell</a:t>
            </a:r>
            <a:r>
              <a:rPr lang="en-AU" dirty="0"/>
              <a:t> is licensed under </a:t>
            </a:r>
            <a:r>
              <a:rPr lang="en-AU" dirty="0">
                <a:hlinkClick r:id="rId11"/>
              </a:rPr>
              <a:t>CC BY-ND 2.0</a:t>
            </a:r>
            <a:endParaRPr lang="en-AU" dirty="0"/>
          </a:p>
        </p:txBody>
      </p:sp>
    </p:spTree>
    <p:extLst>
      <p:ext uri="{BB962C8B-B14F-4D97-AF65-F5344CB8AC3E}">
        <p14:creationId xmlns:p14="http://schemas.microsoft.com/office/powerpoint/2010/main" val="166339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Ashfield Primary School</a:t>
            </a:r>
          </a:p>
        </p:txBody>
      </p:sp>
      <p:pic>
        <p:nvPicPr>
          <p:cNvPr id="6" name="Picture 5"/>
          <p:cNvPicPr>
            <a:picLocks noChangeAspect="1"/>
          </p:cNvPicPr>
          <p:nvPr/>
        </p:nvPicPr>
        <p:blipFill rotWithShape="1">
          <a:blip r:embed="rId3"/>
          <a:srcRect l="14166" t="33016" r="54405" b="32698"/>
          <a:stretch/>
        </p:blipFill>
        <p:spPr>
          <a:xfrm>
            <a:off x="2429800" y="2035629"/>
            <a:ext cx="7332400" cy="4499429"/>
          </a:xfrm>
          <a:prstGeom prst="rect">
            <a:avLst/>
          </a:prstGeom>
          <a:ln>
            <a:noFill/>
          </a:ln>
          <a:effectLst>
            <a:softEdge rad="112500"/>
          </a:effectLst>
        </p:spPr>
      </p:pic>
    </p:spTree>
    <p:extLst>
      <p:ext uri="{BB962C8B-B14F-4D97-AF65-F5344CB8AC3E}">
        <p14:creationId xmlns:p14="http://schemas.microsoft.com/office/powerpoint/2010/main" val="478235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a:xfrm>
            <a:off x="838200" y="1825625"/>
            <a:ext cx="10515600" cy="4736540"/>
          </a:xfrm>
        </p:spPr>
        <p:txBody>
          <a:bodyPr>
            <a:normAutofit fontScale="92500"/>
          </a:bodyPr>
          <a:lstStyle/>
          <a:p>
            <a:pPr marL="0" indent="0">
              <a:buNone/>
            </a:pPr>
            <a:r>
              <a:rPr lang="en-AU" dirty="0">
                <a:hlinkClick r:id="rId3"/>
              </a:rPr>
              <a:t>"Dingo"</a:t>
            </a:r>
            <a:r>
              <a:rPr lang="en-AU" dirty="0"/>
              <a:t> by </a:t>
            </a:r>
            <a:r>
              <a:rPr lang="en-AU" dirty="0">
                <a:hlinkClick r:id="rId4"/>
              </a:rPr>
              <a:t>Carlos </a:t>
            </a:r>
            <a:r>
              <a:rPr lang="en-AU" dirty="0" err="1">
                <a:hlinkClick r:id="rId4"/>
              </a:rPr>
              <a:t>López</a:t>
            </a:r>
            <a:r>
              <a:rPr lang="en-AU" dirty="0">
                <a:hlinkClick r:id="rId4"/>
              </a:rPr>
              <a:t> Molina</a:t>
            </a:r>
            <a:r>
              <a:rPr lang="en-AU" dirty="0"/>
              <a:t> is licensed under </a:t>
            </a:r>
            <a:r>
              <a:rPr lang="en-AU" dirty="0">
                <a:hlinkClick r:id="rId5"/>
              </a:rPr>
              <a:t>CC BY-NC-ND 2.0</a:t>
            </a:r>
            <a:endParaRPr lang="en-AU" dirty="0"/>
          </a:p>
          <a:p>
            <a:pPr marL="0" indent="0">
              <a:buNone/>
            </a:pPr>
            <a:endParaRPr lang="en-AU" dirty="0"/>
          </a:p>
          <a:p>
            <a:pPr marL="0" indent="0">
              <a:buNone/>
            </a:pPr>
            <a:r>
              <a:rPr lang="en-AU" dirty="0">
                <a:hlinkClick r:id="rId6"/>
              </a:rPr>
              <a:t>https://en.wikipedia.org/wiki/Galah</a:t>
            </a:r>
            <a:r>
              <a:rPr lang="en-AU" dirty="0"/>
              <a:t> </a:t>
            </a:r>
          </a:p>
          <a:p>
            <a:pPr marL="0" indent="0">
              <a:buNone/>
            </a:pPr>
            <a:endParaRPr lang="en-AU" dirty="0"/>
          </a:p>
          <a:p>
            <a:pPr marL="0" indent="0">
              <a:buNone/>
            </a:pPr>
            <a:r>
              <a:rPr lang="en-AU" dirty="0">
                <a:hlinkClick r:id="rId7"/>
              </a:rPr>
              <a:t>https://incubator.wikimedia.org/wiki/Wp/nys/Djerap_(Birds)</a:t>
            </a:r>
            <a:endParaRPr lang="en-AU" dirty="0"/>
          </a:p>
          <a:p>
            <a:pPr marL="0" indent="0">
              <a:buNone/>
            </a:pPr>
            <a:endParaRPr lang="en-AU" dirty="0"/>
          </a:p>
          <a:p>
            <a:pPr marL="0" indent="0">
              <a:buNone/>
            </a:pPr>
            <a:r>
              <a:rPr lang="en-AU" dirty="0">
                <a:hlinkClick r:id="rId8"/>
              </a:rPr>
              <a:t>"Galah"</a:t>
            </a:r>
            <a:r>
              <a:rPr lang="en-AU" dirty="0"/>
              <a:t> by </a:t>
            </a:r>
            <a:r>
              <a:rPr lang="en-AU" dirty="0">
                <a:hlinkClick r:id="rId9"/>
              </a:rPr>
              <a:t>0ystercatcher</a:t>
            </a:r>
            <a:r>
              <a:rPr lang="en-AU" dirty="0"/>
              <a:t> is licensed under </a:t>
            </a:r>
            <a:r>
              <a:rPr lang="en-AU" dirty="0">
                <a:hlinkClick r:id="rId10"/>
              </a:rPr>
              <a:t>CC BY-NC-SA 2.0</a:t>
            </a:r>
            <a:endParaRPr lang="en-AU" dirty="0"/>
          </a:p>
          <a:p>
            <a:pPr marL="0" indent="0">
              <a:buNone/>
            </a:pPr>
            <a:endParaRPr lang="en-AU" dirty="0"/>
          </a:p>
          <a:p>
            <a:pPr marL="0" indent="0">
              <a:buNone/>
            </a:pPr>
            <a:r>
              <a:rPr lang="en-AU" u="sng" dirty="0">
                <a:hlinkClick r:id="rId11"/>
              </a:rPr>
              <a:t>"Gang </a:t>
            </a:r>
            <a:r>
              <a:rPr lang="en-AU" u="sng" dirty="0" err="1">
                <a:hlinkClick r:id="rId11"/>
              </a:rPr>
              <a:t>gang</a:t>
            </a:r>
            <a:r>
              <a:rPr lang="en-AU" u="sng" dirty="0">
                <a:hlinkClick r:id="rId11"/>
              </a:rPr>
              <a:t> cockatoo (male - Scientific Name: </a:t>
            </a:r>
            <a:r>
              <a:rPr lang="en-AU" u="sng" dirty="0" err="1">
                <a:hlinkClick r:id="rId11"/>
              </a:rPr>
              <a:t>Callocephalon</a:t>
            </a:r>
            <a:r>
              <a:rPr lang="en-AU" u="sng" dirty="0">
                <a:hlinkClick r:id="rId11"/>
              </a:rPr>
              <a:t> </a:t>
            </a:r>
            <a:r>
              <a:rPr lang="en-AU" u="sng" dirty="0" err="1">
                <a:hlinkClick r:id="rId11"/>
              </a:rPr>
              <a:t>fimbriatum</a:t>
            </a:r>
            <a:r>
              <a:rPr lang="en-AU" u="sng" dirty="0">
                <a:hlinkClick r:id="rId11"/>
              </a:rPr>
              <a:t>) a rare find indeed!"</a:t>
            </a:r>
            <a:r>
              <a:rPr lang="en-AU" dirty="0"/>
              <a:t> by </a:t>
            </a:r>
            <a:r>
              <a:rPr lang="en-AU" dirty="0" err="1">
                <a:hlinkClick r:id="rId12"/>
              </a:rPr>
              <a:t>PsJeremy</a:t>
            </a:r>
            <a:r>
              <a:rPr lang="en-AU" dirty="0"/>
              <a:t> is licensed under </a:t>
            </a:r>
            <a:r>
              <a:rPr lang="en-AU" dirty="0">
                <a:hlinkClick r:id="rId13"/>
              </a:rPr>
              <a:t>CC BY 2.0</a:t>
            </a:r>
            <a:endParaRPr lang="en-AU" dirty="0"/>
          </a:p>
        </p:txBody>
      </p:sp>
    </p:spTree>
    <p:extLst>
      <p:ext uri="{BB962C8B-B14F-4D97-AF65-F5344CB8AC3E}">
        <p14:creationId xmlns:p14="http://schemas.microsoft.com/office/powerpoint/2010/main" val="1197999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References</a:t>
            </a:r>
          </a:p>
        </p:txBody>
      </p:sp>
      <p:sp>
        <p:nvSpPr>
          <p:cNvPr id="3" name="Content Placeholder 2"/>
          <p:cNvSpPr>
            <a:spLocks noGrp="1"/>
          </p:cNvSpPr>
          <p:nvPr>
            <p:ph idx="1"/>
          </p:nvPr>
        </p:nvSpPr>
        <p:spPr>
          <a:xfrm>
            <a:off x="838200" y="1825625"/>
            <a:ext cx="10515600" cy="4618038"/>
          </a:xfrm>
        </p:spPr>
        <p:txBody>
          <a:bodyPr>
            <a:normAutofit fontScale="92500" lnSpcReduction="10000"/>
          </a:bodyPr>
          <a:lstStyle/>
          <a:p>
            <a:pPr marL="0" indent="0">
              <a:buNone/>
            </a:pPr>
            <a:r>
              <a:rPr lang="en-AU" dirty="0">
                <a:hlinkClick r:id="rId3"/>
              </a:rPr>
              <a:t>https://en.wikipedia.org/wiki/Acacia_cambagei</a:t>
            </a:r>
            <a:r>
              <a:rPr lang="en-AU" dirty="0"/>
              <a:t> - Gidgee</a:t>
            </a:r>
          </a:p>
          <a:p>
            <a:pPr marL="0" indent="0">
              <a:buNone/>
            </a:pPr>
            <a:endParaRPr lang="en-AU" dirty="0"/>
          </a:p>
          <a:p>
            <a:pPr marL="0" indent="0">
              <a:buNone/>
            </a:pPr>
            <a:r>
              <a:rPr lang="en-AU" dirty="0">
                <a:hlinkClick r:id="rId4"/>
              </a:rPr>
              <a:t>"Gidgee tree"</a:t>
            </a:r>
            <a:r>
              <a:rPr lang="en-AU" dirty="0"/>
              <a:t> by </a:t>
            </a:r>
            <a:r>
              <a:rPr lang="en-AU" dirty="0">
                <a:hlinkClick r:id="rId5"/>
              </a:rPr>
              <a:t>drelliott0net</a:t>
            </a:r>
            <a:r>
              <a:rPr lang="en-AU" dirty="0"/>
              <a:t> is licensed under </a:t>
            </a:r>
            <a:r>
              <a:rPr lang="en-AU" dirty="0">
                <a:hlinkClick r:id="rId6"/>
              </a:rPr>
              <a:t>CC BY 2.0</a:t>
            </a:r>
            <a:endParaRPr lang="en-AU" dirty="0"/>
          </a:p>
          <a:p>
            <a:pPr marL="0" indent="0">
              <a:buNone/>
            </a:pPr>
            <a:endParaRPr lang="en-AU" dirty="0"/>
          </a:p>
          <a:p>
            <a:pPr marL="0" indent="0">
              <a:buNone/>
            </a:pPr>
            <a:r>
              <a:rPr lang="en-AU" dirty="0">
                <a:hlinkClick r:id="rId7"/>
              </a:rPr>
              <a:t>https://www.cherneesutton.com.au/pages/gidyea-or-gidgee-tree</a:t>
            </a:r>
            <a:endParaRPr lang="en-AU" dirty="0"/>
          </a:p>
          <a:p>
            <a:pPr marL="0" indent="0">
              <a:buNone/>
            </a:pPr>
            <a:endParaRPr lang="en-AU" dirty="0"/>
          </a:p>
          <a:p>
            <a:pPr marL="0" indent="0">
              <a:buNone/>
            </a:pPr>
            <a:r>
              <a:rPr lang="en-AU" dirty="0">
                <a:hlinkClick r:id="rId8"/>
              </a:rPr>
              <a:t>"Australia - Yellow Waters Billabong"</a:t>
            </a:r>
            <a:r>
              <a:rPr lang="en-AU" dirty="0"/>
              <a:t> by </a:t>
            </a:r>
            <a:r>
              <a:rPr lang="en-AU" dirty="0" err="1">
                <a:hlinkClick r:id="rId9"/>
              </a:rPr>
              <a:t>pedro_qtc</a:t>
            </a:r>
            <a:r>
              <a:rPr lang="en-AU" dirty="0"/>
              <a:t> is licensed under </a:t>
            </a:r>
            <a:r>
              <a:rPr lang="en-AU" dirty="0">
                <a:hlinkClick r:id="rId10"/>
              </a:rPr>
              <a:t>CC BY-NC-SA 2.0</a:t>
            </a:r>
            <a:endParaRPr lang="en-AU" dirty="0"/>
          </a:p>
          <a:p>
            <a:pPr marL="0" indent="0">
              <a:buNone/>
            </a:pPr>
            <a:endParaRPr lang="en-AU" dirty="0"/>
          </a:p>
          <a:p>
            <a:pPr marL="0" indent="0">
              <a:buNone/>
            </a:pPr>
            <a:r>
              <a:rPr lang="en-AU" dirty="0">
                <a:hlinkClick r:id="rId11"/>
              </a:rPr>
              <a:t>https://slll.cass.anu.edu.au/centres/andc/meanings-origins/y</a:t>
            </a:r>
            <a:r>
              <a:rPr lang="en-AU" dirty="0"/>
              <a:t> - Yabby</a:t>
            </a:r>
          </a:p>
        </p:txBody>
      </p:sp>
    </p:spTree>
    <p:extLst>
      <p:ext uri="{BB962C8B-B14F-4D97-AF65-F5344CB8AC3E}">
        <p14:creationId xmlns:p14="http://schemas.microsoft.com/office/powerpoint/2010/main" val="411758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Etymology Inspiration</a:t>
            </a:r>
          </a:p>
        </p:txBody>
      </p:sp>
      <p:sp>
        <p:nvSpPr>
          <p:cNvPr id="7" name="Content Placeholder 2"/>
          <p:cNvSpPr>
            <a:spLocks noGrp="1"/>
          </p:cNvSpPr>
          <p:nvPr>
            <p:ph idx="1"/>
          </p:nvPr>
        </p:nvSpPr>
        <p:spPr>
          <a:xfrm>
            <a:off x="838200" y="2068512"/>
            <a:ext cx="10515600" cy="4351338"/>
          </a:xfrm>
          <a:solidFill>
            <a:schemeClr val="tx1"/>
          </a:solidFill>
          <a:ln w="76200">
            <a:solidFill>
              <a:srgbClr val="FE0000"/>
            </a:solidFill>
          </a:ln>
        </p:spPr>
        <p:txBody>
          <a:bodyPr>
            <a:normAutofit/>
          </a:bodyPr>
          <a:lstStyle/>
          <a:p>
            <a:pPr marL="0" indent="0" algn="ctr">
              <a:buNone/>
            </a:pPr>
            <a:r>
              <a:rPr lang="en-AU" dirty="0">
                <a:solidFill>
                  <a:schemeClr val="bg1"/>
                </a:solidFill>
                <a:latin typeface="McLaren" panose="02000503000000020004" pitchFamily="2" charset="0"/>
              </a:rPr>
              <a:t>Paul from the </a:t>
            </a:r>
            <a:r>
              <a:rPr lang="en-AU" dirty="0" err="1">
                <a:solidFill>
                  <a:schemeClr val="bg1"/>
                </a:solidFill>
                <a:latin typeface="McLaren" panose="02000503000000020004" pitchFamily="2" charset="0"/>
              </a:rPr>
              <a:t>LangFocus</a:t>
            </a:r>
            <a:r>
              <a:rPr lang="en-AU" dirty="0">
                <a:solidFill>
                  <a:schemeClr val="bg1"/>
                </a:solidFill>
                <a:latin typeface="McLaren" panose="02000503000000020004" pitchFamily="2" charset="0"/>
              </a:rPr>
              <a:t> channel on YouTube. </a:t>
            </a:r>
            <a:r>
              <a:rPr lang="en-AU" dirty="0">
                <a:hlinkClick r:id="rId3"/>
              </a:rPr>
              <a:t>https://www.youtube.com/channel/UCNhX3WQEkraW3VHPyup8jkQ</a:t>
            </a:r>
            <a:endParaRPr lang="en-AU" dirty="0">
              <a:solidFill>
                <a:schemeClr val="bg1"/>
              </a:solidFill>
              <a:latin typeface="McLaren" panose="02000503000000020004" pitchFamily="2" charset="0"/>
            </a:endParaRPr>
          </a:p>
          <a:p>
            <a:pPr marL="0" indent="0">
              <a:buNone/>
            </a:pPr>
            <a:endParaRPr lang="en-AU" sz="1800" dirty="0">
              <a:solidFill>
                <a:schemeClr val="bg1"/>
              </a:solidFill>
              <a:latin typeface="McLaren" panose="02000503000000020004" pitchFamily="2" charset="0"/>
            </a:endParaRPr>
          </a:p>
        </p:txBody>
      </p:sp>
      <p:pic>
        <p:nvPicPr>
          <p:cNvPr id="3" name="Picture 2"/>
          <p:cNvPicPr>
            <a:picLocks noChangeAspect="1"/>
          </p:cNvPicPr>
          <p:nvPr/>
        </p:nvPicPr>
        <p:blipFill rotWithShape="1">
          <a:blip r:embed="rId4"/>
          <a:srcRect l="14125" t="19333" r="750" b="39333"/>
          <a:stretch/>
        </p:blipFill>
        <p:spPr>
          <a:xfrm>
            <a:off x="906780" y="3284061"/>
            <a:ext cx="10378440" cy="2834640"/>
          </a:xfrm>
          <a:prstGeom prst="rect">
            <a:avLst/>
          </a:prstGeom>
        </p:spPr>
      </p:pic>
    </p:spTree>
    <p:extLst>
      <p:ext uri="{BB962C8B-B14F-4D97-AF65-F5344CB8AC3E}">
        <p14:creationId xmlns:p14="http://schemas.microsoft.com/office/powerpoint/2010/main" val="164231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Background</a:t>
            </a:r>
          </a:p>
        </p:txBody>
      </p:sp>
      <p:sp>
        <p:nvSpPr>
          <p:cNvPr id="7" name="Content Placeholder 2"/>
          <p:cNvSpPr>
            <a:spLocks noGrp="1"/>
          </p:cNvSpPr>
          <p:nvPr>
            <p:ph idx="1"/>
          </p:nvPr>
        </p:nvSpPr>
        <p:spPr>
          <a:xfrm>
            <a:off x="838200" y="2068512"/>
            <a:ext cx="10515600" cy="4351338"/>
          </a:xfrm>
          <a:solidFill>
            <a:schemeClr val="tx1"/>
          </a:solidFill>
          <a:ln w="76200">
            <a:solidFill>
              <a:srgbClr val="FE0000"/>
            </a:solidFill>
          </a:ln>
        </p:spPr>
        <p:txBody>
          <a:bodyPr>
            <a:normAutofit/>
          </a:bodyPr>
          <a:lstStyle/>
          <a:p>
            <a:pPr marL="0" indent="0">
              <a:buNone/>
            </a:pPr>
            <a:r>
              <a:rPr lang="en-AU" sz="2000" dirty="0">
                <a:solidFill>
                  <a:schemeClr val="bg1"/>
                </a:solidFill>
                <a:latin typeface="McLaren" panose="02000503000000020004" pitchFamily="2" charset="0"/>
              </a:rPr>
              <a:t>As part of our spelling program at Ashfield Primary School, we study the etymology of our spelling list words. Etymology is defined as ‘the study of the origin of words and the way in which their meanings have changed throughout history’. </a:t>
            </a:r>
          </a:p>
          <a:p>
            <a:pPr marL="0" indent="0">
              <a:buNone/>
            </a:pPr>
            <a:r>
              <a:rPr lang="en-AU" sz="2000" dirty="0">
                <a:solidFill>
                  <a:schemeClr val="bg1"/>
                </a:solidFill>
                <a:latin typeface="McLaren" panose="02000503000000020004" pitchFamily="2" charset="0"/>
              </a:rPr>
              <a:t>During these lessons we learnt about the fascinating history of the English language. The English language is influenced by many different languages. The four major languages that have influenced it the most are: Latin, Greek, German and French. Whenever a new group of people (Norse, Anglo-Saxons, French, Romans </a:t>
            </a:r>
            <a:r>
              <a:rPr lang="en-AU" sz="2000" dirty="0" err="1">
                <a:solidFill>
                  <a:schemeClr val="bg1"/>
                </a:solidFill>
                <a:latin typeface="McLaren" panose="02000503000000020004" pitchFamily="2" charset="0"/>
              </a:rPr>
              <a:t>etc</a:t>
            </a:r>
            <a:r>
              <a:rPr lang="en-AU" sz="2000" dirty="0">
                <a:solidFill>
                  <a:schemeClr val="bg1"/>
                </a:solidFill>
                <a:latin typeface="McLaren" panose="02000503000000020004" pitchFamily="2" charset="0"/>
              </a:rPr>
              <a:t>) came to England, they bought their language with them. Over time, all of these new language groups were integrated into the English language. The movement of people thousands of years ago had a profound effect on the language we speak today. </a:t>
            </a:r>
          </a:p>
          <a:p>
            <a:pPr marL="0" indent="0">
              <a:buNone/>
            </a:pPr>
            <a:r>
              <a:rPr lang="en-AU" sz="2000" dirty="0">
                <a:solidFill>
                  <a:schemeClr val="bg1"/>
                </a:solidFill>
                <a:latin typeface="McLaren" panose="02000503000000020004" pitchFamily="2" charset="0"/>
              </a:rPr>
              <a:t>To illustrate this point, beef is French and cow is German. Two different words from two different cultures about a similar concept. </a:t>
            </a:r>
          </a:p>
          <a:p>
            <a:pPr marL="0" indent="0">
              <a:buNone/>
            </a:pPr>
            <a:endParaRPr lang="en-AU" sz="1800" dirty="0">
              <a:solidFill>
                <a:schemeClr val="bg1"/>
              </a:solidFill>
              <a:latin typeface="McLaren" panose="02000503000000020004" pitchFamily="2" charset="0"/>
            </a:endParaRPr>
          </a:p>
        </p:txBody>
      </p:sp>
    </p:spTree>
    <p:extLst>
      <p:ext uri="{BB962C8B-B14F-4D97-AF65-F5344CB8AC3E}">
        <p14:creationId xmlns:p14="http://schemas.microsoft.com/office/powerpoint/2010/main" val="1989864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Background</a:t>
            </a:r>
          </a:p>
        </p:txBody>
      </p:sp>
      <p:sp>
        <p:nvSpPr>
          <p:cNvPr id="7" name="Content Placeholder 2"/>
          <p:cNvSpPr>
            <a:spLocks noGrp="1"/>
          </p:cNvSpPr>
          <p:nvPr>
            <p:ph idx="1"/>
          </p:nvPr>
        </p:nvSpPr>
        <p:spPr>
          <a:xfrm>
            <a:off x="838200" y="2068512"/>
            <a:ext cx="10515600" cy="4351338"/>
          </a:xfrm>
          <a:solidFill>
            <a:schemeClr val="tx1"/>
          </a:solidFill>
          <a:ln w="76200">
            <a:solidFill>
              <a:srgbClr val="FE0000"/>
            </a:solidFill>
          </a:ln>
        </p:spPr>
        <p:txBody>
          <a:bodyPr>
            <a:normAutofit/>
          </a:bodyPr>
          <a:lstStyle/>
          <a:p>
            <a:pPr marL="0" indent="0">
              <a:buNone/>
            </a:pPr>
            <a:r>
              <a:rPr lang="en-AU" sz="2000" dirty="0">
                <a:solidFill>
                  <a:schemeClr val="bg1"/>
                </a:solidFill>
                <a:latin typeface="McLaren" panose="02000503000000020004" pitchFamily="2" charset="0"/>
              </a:rPr>
              <a:t>After learning about this rich history, the classroom began to wonder about an interesting question. </a:t>
            </a:r>
          </a:p>
          <a:p>
            <a:pPr marL="0" indent="0" algn="ctr">
              <a:buNone/>
            </a:pPr>
            <a:r>
              <a:rPr lang="en-AU" sz="3200" dirty="0">
                <a:solidFill>
                  <a:schemeClr val="bg1"/>
                </a:solidFill>
                <a:latin typeface="McLaren" panose="02000503000000020004" pitchFamily="2" charset="0"/>
              </a:rPr>
              <a:t>What about the etymology of Aboriginal languages and how they have spread across Australia?</a:t>
            </a:r>
          </a:p>
          <a:p>
            <a:pPr marL="0" indent="0">
              <a:buNone/>
            </a:pPr>
            <a:r>
              <a:rPr lang="en-AU" sz="2000" dirty="0">
                <a:solidFill>
                  <a:schemeClr val="bg1"/>
                </a:solidFill>
                <a:latin typeface="McLaren" panose="02000503000000020004" pitchFamily="2" charset="0"/>
              </a:rPr>
              <a:t>Where does Kangaroo come from? Where does quokka come from? How did these Aboriginal words spread across all of Australia?</a:t>
            </a:r>
          </a:p>
          <a:p>
            <a:pPr marL="0" indent="0">
              <a:buNone/>
            </a:pPr>
            <a:r>
              <a:rPr lang="en-AU" sz="2000" dirty="0">
                <a:solidFill>
                  <a:schemeClr val="bg1"/>
                </a:solidFill>
                <a:latin typeface="McLaren" panose="02000503000000020004" pitchFamily="2" charset="0"/>
              </a:rPr>
              <a:t>To investigate this question, we decided to explore the etymology of Aboriginal words for Australian animals. We looked at a list of Aboriginal words that are commonly spoken by all Australians, and then we researched which Aboriginal group first spoke these words. </a:t>
            </a:r>
          </a:p>
          <a:p>
            <a:pPr marL="0" indent="0">
              <a:buNone/>
            </a:pPr>
            <a:endParaRPr lang="en-AU" sz="2000" dirty="0">
              <a:solidFill>
                <a:schemeClr val="bg1"/>
              </a:solidFill>
              <a:latin typeface="McLaren" panose="02000503000000020004" pitchFamily="2" charset="0"/>
            </a:endParaRPr>
          </a:p>
        </p:txBody>
      </p:sp>
    </p:spTree>
    <p:extLst>
      <p:ext uri="{BB962C8B-B14F-4D97-AF65-F5344CB8AC3E}">
        <p14:creationId xmlns:p14="http://schemas.microsoft.com/office/powerpoint/2010/main" val="363052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Background</a:t>
            </a:r>
          </a:p>
        </p:txBody>
      </p:sp>
      <p:sp>
        <p:nvSpPr>
          <p:cNvPr id="7" name="Content Placeholder 2"/>
          <p:cNvSpPr>
            <a:spLocks noGrp="1"/>
          </p:cNvSpPr>
          <p:nvPr>
            <p:ph idx="1"/>
          </p:nvPr>
        </p:nvSpPr>
        <p:spPr>
          <a:xfrm>
            <a:off x="838200" y="2068512"/>
            <a:ext cx="10515600" cy="4351338"/>
          </a:xfrm>
          <a:solidFill>
            <a:schemeClr val="tx1"/>
          </a:solidFill>
          <a:ln w="76200">
            <a:solidFill>
              <a:srgbClr val="FE0000"/>
            </a:solidFill>
          </a:ln>
        </p:spPr>
        <p:txBody>
          <a:bodyPr>
            <a:normAutofit/>
          </a:bodyPr>
          <a:lstStyle/>
          <a:p>
            <a:pPr marL="0" indent="0">
              <a:buNone/>
            </a:pPr>
            <a:r>
              <a:rPr lang="en-AU" sz="2200" dirty="0">
                <a:solidFill>
                  <a:schemeClr val="bg1"/>
                </a:solidFill>
                <a:latin typeface="McLaren" panose="02000503000000020004" pitchFamily="2" charset="0"/>
              </a:rPr>
              <a:t>For example kangaroo comes from the </a:t>
            </a:r>
            <a:r>
              <a:rPr lang="en-AU" sz="2200" dirty="0" err="1">
                <a:solidFill>
                  <a:schemeClr val="bg1"/>
                </a:solidFill>
                <a:latin typeface="McLaren" panose="02000503000000020004" pitchFamily="2" charset="0"/>
              </a:rPr>
              <a:t>Guugu</a:t>
            </a:r>
            <a:r>
              <a:rPr lang="en-AU" sz="2200" dirty="0">
                <a:solidFill>
                  <a:schemeClr val="bg1"/>
                </a:solidFill>
                <a:latin typeface="McLaren" panose="02000503000000020004" pitchFamily="2" charset="0"/>
              </a:rPr>
              <a:t> </a:t>
            </a:r>
            <a:r>
              <a:rPr lang="en-AU" sz="2200" dirty="0" err="1">
                <a:solidFill>
                  <a:schemeClr val="bg1"/>
                </a:solidFill>
                <a:latin typeface="McLaren" panose="02000503000000020004" pitchFamily="2" charset="0"/>
              </a:rPr>
              <a:t>Yimidhirr</a:t>
            </a:r>
            <a:r>
              <a:rPr lang="en-AU" sz="2200" dirty="0">
                <a:solidFill>
                  <a:schemeClr val="bg1"/>
                </a:solidFill>
                <a:latin typeface="McLaren" panose="02000503000000020004" pitchFamily="2" charset="0"/>
              </a:rPr>
              <a:t> people in Queensland  and quokka comes from the Noongar people of </a:t>
            </a:r>
            <a:r>
              <a:rPr lang="en-AU" sz="2200" dirty="0" err="1">
                <a:solidFill>
                  <a:schemeClr val="bg1"/>
                </a:solidFill>
                <a:latin typeface="McLaren" panose="02000503000000020004" pitchFamily="2" charset="0"/>
              </a:rPr>
              <a:t>Whajuk</a:t>
            </a:r>
            <a:r>
              <a:rPr lang="en-AU" sz="2200" dirty="0">
                <a:solidFill>
                  <a:schemeClr val="bg1"/>
                </a:solidFill>
                <a:latin typeface="McLaren" panose="02000503000000020004" pitchFamily="2" charset="0"/>
              </a:rPr>
              <a:t> country, Western Australia.</a:t>
            </a:r>
          </a:p>
          <a:p>
            <a:pPr marL="0" indent="0">
              <a:buNone/>
            </a:pPr>
            <a:r>
              <a:rPr lang="en-AU" sz="2200" dirty="0">
                <a:solidFill>
                  <a:schemeClr val="bg1"/>
                </a:solidFill>
                <a:latin typeface="McLaren" panose="02000503000000020004" pitchFamily="2" charset="0"/>
              </a:rPr>
              <a:t>Then we tracked the location of these words on the Aboriginal Australia map. Most of the words were located on the East Coast of Australia. A partial explanation for the spread of these words were a result of the exploration and colonisation of Australia by Europeans, particularly the English. While some individual words have spread widely, many Aboriginal language groups are at risk of becoming extinct or are now extinct. </a:t>
            </a:r>
          </a:p>
          <a:p>
            <a:pPr marL="0" indent="0">
              <a:buNone/>
            </a:pPr>
            <a:r>
              <a:rPr lang="en-AU" sz="2200" dirty="0">
                <a:solidFill>
                  <a:schemeClr val="bg1"/>
                </a:solidFill>
                <a:latin typeface="McLaren" panose="02000503000000020004" pitchFamily="2" charset="0"/>
              </a:rPr>
              <a:t>Finally, we investigated whether these Australian animals also have an equivalent name in Noongar. From the 23 words we investigated, 9 have a Noongar equivalent. Some animals/plants only have a Noongar word because they are native to </a:t>
            </a:r>
            <a:r>
              <a:rPr lang="en-AU" sz="2200" dirty="0" err="1">
                <a:solidFill>
                  <a:schemeClr val="bg1"/>
                </a:solidFill>
                <a:latin typeface="McLaren" panose="02000503000000020004" pitchFamily="2" charset="0"/>
              </a:rPr>
              <a:t>Whajuk</a:t>
            </a:r>
            <a:r>
              <a:rPr lang="en-AU" sz="2200" dirty="0">
                <a:solidFill>
                  <a:schemeClr val="bg1"/>
                </a:solidFill>
                <a:latin typeface="McLaren" panose="02000503000000020004" pitchFamily="2" charset="0"/>
              </a:rPr>
              <a:t> country, Western Australia.</a:t>
            </a:r>
          </a:p>
          <a:p>
            <a:pPr marL="0" indent="0">
              <a:buNone/>
            </a:pPr>
            <a:endParaRPr lang="en-AU" sz="2000" dirty="0">
              <a:solidFill>
                <a:schemeClr val="bg1"/>
              </a:solidFill>
              <a:latin typeface="McLaren" panose="02000503000000020004" pitchFamily="2" charset="0"/>
            </a:endParaRPr>
          </a:p>
        </p:txBody>
      </p:sp>
    </p:spTree>
    <p:extLst>
      <p:ext uri="{BB962C8B-B14F-4D97-AF65-F5344CB8AC3E}">
        <p14:creationId xmlns:p14="http://schemas.microsoft.com/office/powerpoint/2010/main" val="91157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720725"/>
            <a:ext cx="12449175" cy="8299450"/>
          </a:xfrm>
          <a:prstGeom prst="rect">
            <a:avLst/>
          </a:prstGeom>
        </p:spPr>
      </p:pic>
      <p:sp>
        <p:nvSpPr>
          <p:cNvPr id="2" name="Title 1"/>
          <p:cNvSpPr>
            <a:spLocks noGrp="1"/>
          </p:cNvSpPr>
          <p:nvPr>
            <p:ph type="title"/>
          </p:nvPr>
        </p:nvSpPr>
        <p:spPr>
          <a:solidFill>
            <a:schemeClr val="tx1"/>
          </a:solidFill>
          <a:ln w="76200">
            <a:solidFill>
              <a:srgbClr val="FDFC01"/>
            </a:solidFill>
          </a:ln>
        </p:spPr>
        <p:txBody>
          <a:bodyPr>
            <a:normAutofit/>
          </a:bodyPr>
          <a:lstStyle/>
          <a:p>
            <a:pPr algn="ctr"/>
            <a:r>
              <a:rPr lang="en-AU" sz="6000" dirty="0">
                <a:solidFill>
                  <a:schemeClr val="bg1"/>
                </a:solidFill>
                <a:latin typeface="McLaren" panose="02000503000000020004" pitchFamily="2" charset="0"/>
              </a:rPr>
              <a:t>Background</a:t>
            </a:r>
          </a:p>
        </p:txBody>
      </p:sp>
      <p:sp>
        <p:nvSpPr>
          <p:cNvPr id="7" name="Content Placeholder 2"/>
          <p:cNvSpPr>
            <a:spLocks noGrp="1"/>
          </p:cNvSpPr>
          <p:nvPr>
            <p:ph idx="1"/>
          </p:nvPr>
        </p:nvSpPr>
        <p:spPr>
          <a:xfrm>
            <a:off x="838200" y="2068512"/>
            <a:ext cx="10515600" cy="4591368"/>
          </a:xfrm>
          <a:solidFill>
            <a:schemeClr val="tx1"/>
          </a:solidFill>
          <a:ln w="76200">
            <a:solidFill>
              <a:srgbClr val="FE0000"/>
            </a:solidFill>
          </a:ln>
        </p:spPr>
        <p:txBody>
          <a:bodyPr>
            <a:normAutofit/>
          </a:bodyPr>
          <a:lstStyle/>
          <a:p>
            <a:pPr marL="0" indent="0">
              <a:buNone/>
            </a:pPr>
            <a:r>
              <a:rPr lang="en-AU" sz="2000" dirty="0">
                <a:solidFill>
                  <a:schemeClr val="bg1"/>
                </a:solidFill>
                <a:latin typeface="McLaren" panose="02000503000000020004" pitchFamily="2" charset="0"/>
              </a:rPr>
              <a:t>At the completion of these lessons, we learnt that there are many alternative Aboriginal names for Australian animals and that they come from a variety of Aboriginal countries. Lastly, we began to wonder about another question,</a:t>
            </a:r>
          </a:p>
          <a:p>
            <a:pPr marL="0" indent="0" algn="ctr">
              <a:buNone/>
            </a:pPr>
            <a:r>
              <a:rPr lang="en-AU" sz="3200" dirty="0">
                <a:solidFill>
                  <a:schemeClr val="bg1"/>
                </a:solidFill>
                <a:latin typeface="McLaren" panose="02000503000000020004" pitchFamily="2" charset="0"/>
              </a:rPr>
              <a:t>If we know that egg is originally a Norse word in origin, shouldn’t we also know the origin of kangaroo?</a:t>
            </a:r>
          </a:p>
          <a:p>
            <a:pPr marL="0" indent="0">
              <a:buNone/>
            </a:pPr>
            <a:r>
              <a:rPr lang="en-AU" sz="2000" dirty="0">
                <a:solidFill>
                  <a:schemeClr val="bg1"/>
                </a:solidFill>
                <a:latin typeface="McLaren" panose="02000503000000020004" pitchFamily="2" charset="0"/>
              </a:rPr>
              <a:t>Of course we should. Everyday we speak Aboriginal words without necessary knowing the history behind these words, so it’s important that we change this. </a:t>
            </a:r>
          </a:p>
          <a:p>
            <a:pPr marL="0" indent="0" algn="ctr">
              <a:buNone/>
            </a:pPr>
            <a:r>
              <a:rPr lang="en-AU" sz="2400" b="1" u="sng" dirty="0">
                <a:solidFill>
                  <a:schemeClr val="bg1"/>
                </a:solidFill>
                <a:latin typeface="McLaren" panose="02000503000000020004" pitchFamily="2" charset="0"/>
              </a:rPr>
              <a:t>That’s why we hope that this work will spark inspiration across schools throughout Australia and encourage them to explore the rich etymology of Aboriginal Australian words.</a:t>
            </a:r>
          </a:p>
        </p:txBody>
      </p:sp>
    </p:spTree>
    <p:extLst>
      <p:ext uri="{BB962C8B-B14F-4D97-AF65-F5344CB8AC3E}">
        <p14:creationId xmlns:p14="http://schemas.microsoft.com/office/powerpoint/2010/main" val="466655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TotalTime>
  <Words>2014</Words>
  <Application>Microsoft Office PowerPoint</Application>
  <PresentationFormat>Widescreen</PresentationFormat>
  <Paragraphs>302</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McLaren</vt:lpstr>
      <vt:lpstr>Office Theme</vt:lpstr>
      <vt:lpstr>Aboriginal Australian Words and their Etymology</vt:lpstr>
      <vt:lpstr>PowerPoint is best viewed with the font ‘McLaren’. This font can be freely downloaded from Google Fonts</vt:lpstr>
      <vt:lpstr>Please advise us if our creation requires correction. Care was taken when researching these words, however, we cannot rule out any mistakes during the process of creating this document. Care has also been taken to use creative commons material and cite wherever possible.</vt:lpstr>
      <vt:lpstr>Ashfield Primary School</vt:lpstr>
      <vt:lpstr>Etymology Inspiration</vt:lpstr>
      <vt:lpstr>Background</vt:lpstr>
      <vt:lpstr>Background</vt:lpstr>
      <vt:lpstr>Background</vt:lpstr>
      <vt:lpstr>Background</vt:lpstr>
      <vt:lpstr>Barramundi</vt:lpstr>
      <vt:lpstr>Bilby</vt:lpstr>
      <vt:lpstr>Bindii</vt:lpstr>
      <vt:lpstr>Bogong</vt:lpstr>
      <vt:lpstr>Taipan</vt:lpstr>
      <vt:lpstr>Brigalow</vt:lpstr>
      <vt:lpstr>Brolga</vt:lpstr>
      <vt:lpstr>Budgerigar</vt:lpstr>
      <vt:lpstr>Bunyip</vt:lpstr>
      <vt:lpstr>Burdardu</vt:lpstr>
      <vt:lpstr>Coolabah</vt:lpstr>
      <vt:lpstr>Dingo</vt:lpstr>
      <vt:lpstr>Galah</vt:lpstr>
      <vt:lpstr>Gang-gang</vt:lpstr>
      <vt:lpstr>Gidgee</vt:lpstr>
      <vt:lpstr>Billabong</vt:lpstr>
      <vt:lpstr>Jarrah</vt:lpstr>
      <vt:lpstr>Kangaroo</vt:lpstr>
      <vt:lpstr>Quokka</vt:lpstr>
      <vt:lpstr>Willy Willy</vt:lpstr>
      <vt:lpstr>Marri</vt:lpstr>
      <vt:lpstr>Yabby</vt:lpstr>
      <vt:lpstr>PowerPoint Presentation</vt:lpstr>
      <vt:lpstr>Work Samples</vt:lpstr>
      <vt:lpstr>Special Thanks</vt:lpstr>
      <vt:lpstr>References</vt:lpstr>
      <vt:lpstr>References</vt:lpstr>
      <vt:lpstr>References</vt:lpstr>
      <vt:lpstr>References</vt:lpstr>
      <vt:lpstr>References</vt:lpstr>
      <vt:lpstr>References</vt:lpstr>
      <vt:lpstr>References</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Aboriginal Australian Words and their Etymology</dc:title>
  <dc:creator>LESLIE Matthew [Ashfield Primary School]</dc:creator>
  <cp:lastModifiedBy>Matthew Leslie</cp:lastModifiedBy>
  <cp:revision>51</cp:revision>
  <dcterms:created xsi:type="dcterms:W3CDTF">2020-08-26T23:32:41Z</dcterms:created>
  <dcterms:modified xsi:type="dcterms:W3CDTF">2020-08-28T08:53:58Z</dcterms:modified>
</cp:coreProperties>
</file>